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46"/>
  </p:notesMasterIdLst>
  <p:sldIdLst>
    <p:sldId id="256" r:id="rId2"/>
    <p:sldId id="257" r:id="rId3"/>
    <p:sldId id="258" r:id="rId4"/>
    <p:sldId id="262" r:id="rId5"/>
    <p:sldId id="270" r:id="rId6"/>
    <p:sldId id="261" r:id="rId7"/>
    <p:sldId id="271" r:id="rId8"/>
    <p:sldId id="273" r:id="rId9"/>
    <p:sldId id="272" r:id="rId10"/>
    <p:sldId id="299" r:id="rId11"/>
    <p:sldId id="259" r:id="rId12"/>
    <p:sldId id="303" r:id="rId13"/>
    <p:sldId id="274" r:id="rId14"/>
    <p:sldId id="260" r:id="rId15"/>
    <p:sldId id="263" r:id="rId16"/>
    <p:sldId id="264" r:id="rId17"/>
    <p:sldId id="265" r:id="rId18"/>
    <p:sldId id="266" r:id="rId19"/>
    <p:sldId id="267" r:id="rId20"/>
    <p:sldId id="268" r:id="rId21"/>
    <p:sldId id="304" r:id="rId22"/>
    <p:sldId id="276" r:id="rId23"/>
    <p:sldId id="277" r:id="rId24"/>
    <p:sldId id="278" r:id="rId25"/>
    <p:sldId id="279" r:id="rId26"/>
    <p:sldId id="283" r:id="rId27"/>
    <p:sldId id="301" r:id="rId28"/>
    <p:sldId id="307" r:id="rId29"/>
    <p:sldId id="282" r:id="rId30"/>
    <p:sldId id="280" r:id="rId31"/>
    <p:sldId id="281" r:id="rId32"/>
    <p:sldId id="284" r:id="rId33"/>
    <p:sldId id="302" r:id="rId34"/>
    <p:sldId id="289" r:id="rId35"/>
    <p:sldId id="286" r:id="rId36"/>
    <p:sldId id="305" r:id="rId37"/>
    <p:sldId id="288" r:id="rId38"/>
    <p:sldId id="293" r:id="rId39"/>
    <p:sldId id="294" r:id="rId40"/>
    <p:sldId id="308" r:id="rId41"/>
    <p:sldId id="292" r:id="rId42"/>
    <p:sldId id="306" r:id="rId43"/>
    <p:sldId id="298" r:id="rId44"/>
    <p:sldId id="269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9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B8B60-218F-4FEB-9B56-0B90DC3F53FB}" type="datetimeFigureOut">
              <a:rPr lang="ru-RU" smtClean="0"/>
              <a:pPr/>
              <a:t>23.04.2018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E75383-1C7B-4944-ABEA-14F515EA6E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48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D81F1E7-4EFD-4BFF-B438-FCD52FD36B17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32436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D81F1E7-4EFD-4BFF-B438-FCD52FD36B17}" type="slidenum">
              <a:rPr lang="ru-RU" smtClean="0"/>
              <a:pPr rtl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2129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8840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0462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48477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42934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56433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3760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991506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836380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41568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07040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9988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65041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23634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35285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04763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76287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09058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86326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E%D0%BB%D0%BE%D0%B2%D0%BE" TargetMode="External"/><Relationship Id="rId13" Type="http://schemas.openxmlformats.org/officeDocument/2006/relationships/hyperlink" Target="https://ru.wikipedia.org/wiki/%D0%A1%D0%BF%D0%BB%D0%B0%D0%B2" TargetMode="External"/><Relationship Id="rId18" Type="http://schemas.openxmlformats.org/officeDocument/2006/relationships/hyperlink" Target="https://ru.wikipedia.org/wiki/%D0%91%D0%BB%D0%B8%D1%81%D1%82%D0%B5%D1%80%D0%BD%D0%B0%D1%8F_%D1%83%D0%BF%D0%B0%D0%BA%D0%BE%D0%B2%D0%BA%D0%B0" TargetMode="External"/><Relationship Id="rId3" Type="http://schemas.openxmlformats.org/officeDocument/2006/relationships/hyperlink" Target="https://ru.wikipedia.org/wiki/%D0%9D%D0%B5%D0%BC%D0%B5%D1%86%D0%BA%D0%B8%D0%B9_%D1%8F%D0%B7%D1%8B%D0%BA" TargetMode="External"/><Relationship Id="rId21" Type="http://schemas.openxmlformats.org/officeDocument/2006/relationships/hyperlink" Target="https://ru.wikipedia.org/wiki/%D0%A1%D1%82%D1%80%D0%BE%D0%B8%D1%82%D0%B5%D0%BB%D1%8C%D1%81%D1%82%D0%B2%D0%BE" TargetMode="External"/><Relationship Id="rId7" Type="http://schemas.openxmlformats.org/officeDocument/2006/relationships/hyperlink" Target="https://ru.wikipedia.org/wiki/%D0%A1%D1%82%D0%B0%D0%BB%D1%8C" TargetMode="External"/><Relationship Id="rId12" Type="http://schemas.openxmlformats.org/officeDocument/2006/relationships/hyperlink" Target="https://ru.wikipedia.org/wiki/%D0%96%D0%B5%D0%BB%D0%B5%D0%B7%D0%BE" TargetMode="External"/><Relationship Id="rId17" Type="http://schemas.openxmlformats.org/officeDocument/2006/relationships/hyperlink" Target="https://ru.wikipedia.org/wiki/%D0%AD%D0%BB%D0%B5%D0%BA%D1%82%D1%80%D0%BE%D1%82%D0%B5%D1%85%D0%BD%D0%B8%D0%BA%D0%B0" TargetMode="External"/><Relationship Id="rId2" Type="http://schemas.openxmlformats.org/officeDocument/2006/relationships/hyperlink" Target="https://ru.wikipedia.org/wiki/%D0%9F%D0%BE%D0%BB%D1%8C%D1%81%D0%BA%D0%B8%D0%B9_%D1%8F%D0%B7%D1%8B%D0%BA" TargetMode="External"/><Relationship Id="rId16" Type="http://schemas.openxmlformats.org/officeDocument/2006/relationships/hyperlink" Target="https://ru.wikipedia.org/wiki/%D0%A1%D1%83%D1%81%D0%B0%D0%BB%D1%8C%D0%BD%D0%BE%D0%B5_%D0%B7%D0%BE%D0%BB%D0%BE%D1%82%D0%BE" TargetMode="External"/><Relationship Id="rId20" Type="http://schemas.openxmlformats.org/officeDocument/2006/relationships/hyperlink" Target="https://ru.wikipedia.org/wiki/%D0%A3%D0%BF%D0%B0%D0%BA%D0%BE%D0%B2%D0%BA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0%D0%BB%D1%8E%D0%BC%D0%B8%D0%BD%D0%B8%D0%B9" TargetMode="External"/><Relationship Id="rId11" Type="http://schemas.openxmlformats.org/officeDocument/2006/relationships/hyperlink" Target="https://ru.wikipedia.org/wiki/%D0%A4%D0%BE%D0%BB%D1%8C%D0%B3%D0%B0#cite_note-4" TargetMode="External"/><Relationship Id="rId24" Type="http://schemas.openxmlformats.org/officeDocument/2006/relationships/hyperlink" Target="https://ru.wikipedia.org/wiki/%D0%9F%D0%BE%D0%BB%D0%B8%D0%B3%D1%80%D0%B0%D1%84%D0%B8%D1%8F" TargetMode="External"/><Relationship Id="rId5" Type="http://schemas.openxmlformats.org/officeDocument/2006/relationships/hyperlink" Target="https://ru.wikipedia.org/wiki/%D0%9C%D0%B5%D1%82%D0%B0%D0%BB%D0%BB" TargetMode="External"/><Relationship Id="rId15" Type="http://schemas.openxmlformats.org/officeDocument/2006/relationships/hyperlink" Target="https://ru.wikipedia.org/wiki/%D0%A1%D1%82%D0%B0%D0%BD%D0%B8%D0%BE%D0%BB%D1%8C" TargetMode="External"/><Relationship Id="rId23" Type="http://schemas.openxmlformats.org/officeDocument/2006/relationships/hyperlink" Target="https://ru.wikipedia.org/wiki/%D0%9F%D0%B0%D1%80%D0%BE%D0%B8%D0%B7%D0%BE%D0%BB%D1%8F%D1%86%D0%B8%D1%8F" TargetMode="External"/><Relationship Id="rId10" Type="http://schemas.openxmlformats.org/officeDocument/2006/relationships/hyperlink" Target="https://ru.wikipedia.org/wiki/%D0%97%D0%BE%D0%BB%D0%BE%D1%82%D0%BE" TargetMode="External"/><Relationship Id="rId19" Type="http://schemas.openxmlformats.org/officeDocument/2006/relationships/hyperlink" Target="https://ru.wikipedia.org/wiki/%D0%9F%D0%B8%D1%89%D0%B5%D0%B2%D0%B0%D1%8F_%D0%BF%D1%80%D0%BE%D0%BC%D1%8B%D1%88%D0%BB%D0%B5%D0%BD%D0%BD%D0%BE%D1%81%D1%82%D1%8C" TargetMode="External"/><Relationship Id="rId4" Type="http://schemas.openxmlformats.org/officeDocument/2006/relationships/hyperlink" Target="https://ru.wikipedia.org/wiki/%D0%9B%D0%B0%D1%82%D0%B8%D0%BD%D1%81%D0%BA%D0%B8%D0%B9_%D1%8F%D0%B7%D1%8B%D0%BA" TargetMode="External"/><Relationship Id="rId9" Type="http://schemas.openxmlformats.org/officeDocument/2006/relationships/hyperlink" Target="https://ru.wikipedia.org/wiki/%D0%A1%D0%B5%D1%80%D0%B5%D0%B1%D1%80%D0%BE" TargetMode="External"/><Relationship Id="rId14" Type="http://schemas.openxmlformats.org/officeDocument/2006/relationships/hyperlink" Target="https://ru.wikipedia.org/wiki/%D0%96%D0%B5%D1%81%D1%82%D1%8C" TargetMode="External"/><Relationship Id="rId22" Type="http://schemas.openxmlformats.org/officeDocument/2006/relationships/hyperlink" Target="https://ru.wikipedia.org/wiki/%D0%A2%D0%B5%D0%BF%D0%BB%D0%BE%D0%B8%D0%B7%D0%BE%D0%BB%D1%8F%D1%86%D0%B8%D1%8F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mp4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49.gif"/><Relationship Id="rId5" Type="http://schemas.openxmlformats.org/officeDocument/2006/relationships/image" Target="../media/image13.png"/><Relationship Id="rId4" Type="http://schemas.microsoft.com/office/2007/relationships/media" Target="../media/media3.mp3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mp3"/><Relationship Id="rId6" Type="http://schemas.openxmlformats.org/officeDocument/2006/relationships/image" Target="../media/image13.png"/><Relationship Id="rId5" Type="http://schemas.microsoft.com/office/2007/relationships/media" Target="../media/media4.mp3"/><Relationship Id="rId4" Type="http://schemas.openxmlformats.org/officeDocument/2006/relationships/image" Target="../media/image5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time_continue=48&amp;v=fuE8Ls6OBT0" TargetMode="External"/><Relationship Id="rId7" Type="http://schemas.openxmlformats.org/officeDocument/2006/relationships/hyperlink" Target="http://poiskm.co/show/" TargetMode="External"/><Relationship Id="rId2" Type="http://schemas.openxmlformats.org/officeDocument/2006/relationships/hyperlink" Target="https://infourok.ru/konspekt-uroka-na-temu-alyuminiy-ego-fizicheskie-i-himicheskie-svoystva-primenenie-alyuminiya-108333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eksti-pesenok.ru/7/Jeleznovy-Podvijnye-igry-pesenki-dlya-detey/tekst-pesni-Pauchok" TargetMode="External"/><Relationship Id="rId5" Type="http://schemas.openxmlformats.org/officeDocument/2006/relationships/hyperlink" Target="http://mp3co.co/artist/4177452449/Fonovaya_muzyk" TargetMode="External"/><Relationship Id="rId4" Type="http://schemas.openxmlformats.org/officeDocument/2006/relationships/hyperlink" Target="https://ru.wikipedia.org/wiki/%D0%A4%D0%BE%D0%BB%D1%8C%D0%B3%D0%B0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13.png"/><Relationship Id="rId4" Type="http://schemas.microsoft.com/office/2007/relationships/media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60459" y="2687643"/>
            <a:ext cx="33511744" cy="45192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5935" y="270853"/>
            <a:ext cx="5376126" cy="562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34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800" y="0"/>
            <a:ext cx="8712200" cy="710946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Фольга́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Польский язык"/>
              </a:rPr>
              <a:t>польск.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folia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устар. 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folga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Немецкий язык"/>
              </a:rPr>
              <a:t>нем.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Folie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Латинский язык"/>
              </a:rPr>
              <a:t>лат.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folium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лист) —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Металл"/>
              </a:rPr>
              <a:t>металлическая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«бумага», тонкий (толщиной от 0,0001 до 0,5 мм; в большинстве стран — до 0,2 мм) и гибкий металлический лист, например, из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Алюминий"/>
              </a:rPr>
              <a:t>алюминия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Сталь"/>
              </a:rPr>
              <a:t>стали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tooltip="Олово"/>
              </a:rPr>
              <a:t>олова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tooltip="Серебро"/>
              </a:rPr>
              <a:t>серебра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или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 tooltip="Золото"/>
              </a:rPr>
              <a:t>золота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в слове «фольга» ударение ставилось на первый слог, но в настоящее время такое ударение признано устаревшим и общепринятым считается ударение на второй слог</a:t>
            </a:r>
            <a:r>
              <a:rPr lang="ru-RU" sz="1600" baseline="300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[4]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«фольга» обычно не используется для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 tooltip="Железо"/>
              </a:rPr>
              <a:t>железа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его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 tooltip="Сплав"/>
              </a:rPr>
              <a:t>сплавов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этом случае для толщин 0,14—0,36 мм употребляют слово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 tooltip="Жесть"/>
              </a:rPr>
              <a:t>жесть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тонкой фольги из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tooltip="Олово"/>
              </a:rPr>
              <a:t>олова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оловянных сплавов используют термин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 tooltip="Станиоль"/>
              </a:rPr>
              <a:t>станиоль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тонкая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 tooltip="Золото"/>
              </a:rPr>
              <a:t>золотая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фольга называется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6" tooltip="Сусальное золото"/>
              </a:rPr>
              <a:t>сусальным золотом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фольги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Фольга часто используется в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7" tooltip="Электротехника"/>
              </a:rPr>
              <a:t>электротехнике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Алюминиевая фольга и стальная фольга используется в фармацевтической (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8" tooltip="Блистерная упаковка"/>
              </a:rPr>
              <a:t>блистеры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9" tooltip="Пищевая промышленность"/>
              </a:rPr>
              <a:t>пищевой промышленности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для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20" tooltip="Упаковка"/>
              </a:rPr>
              <a:t>упаковки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21" tooltip="Строительство"/>
              </a:rPr>
              <a:t>строительстве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фольга используется для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22" tooltip="Теплоизоляция"/>
              </a:rPr>
              <a:t>тепло-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3" tooltip="Пароизоляция"/>
              </a:rPr>
              <a:t>пароизоляции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24" tooltip="Полиграфия"/>
              </a:rPr>
              <a:t>полиграфии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фольга используется для тиснения.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800100" y="292102"/>
            <a:ext cx="10820400" cy="546099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Википедия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821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31000" y="4754568"/>
            <a:ext cx="9448800" cy="1825096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Алюминиевая фольга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439783" y="7511869"/>
            <a:ext cx="9448800" cy="685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http://demiart.ru/forum/uploads2/post-77575-1225213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7013" y="152979"/>
            <a:ext cx="1425462" cy="190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char.ru/books/9878075_Folga_alyuminievaya_Sayanskaya_Osobo_prochnaya_50_m_h_29_s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5337" cy="2053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bezmd.net/blogers/falig/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979" y="0"/>
            <a:ext cx="2643911" cy="196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ribalych.ru/wp-content/uploads/2014/05/810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9598" y="152979"/>
            <a:ext cx="1540638" cy="183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fs00.infourok.ru/images/doc/229/56727/3/hello_html_3ab07db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442" y="2533091"/>
            <a:ext cx="4241074" cy="317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grandpaket.com.ua/image/cache/catalog/dlya%20zapekanya/6m+-875x10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81698" y="2575113"/>
            <a:ext cx="2676625" cy="30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7013" y="4472647"/>
            <a:ext cx="2307974" cy="153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864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0263" y="705395"/>
            <a:ext cx="7876904" cy="206393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удивительная фольга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89600" y="8177213"/>
            <a:ext cx="9448800" cy="685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http://www.colors.life/upload/blogs/3f/1e/3f1e511382bdde2cf68abaddb2aba98d_RSZ_69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5588" y="2631999"/>
            <a:ext cx="5019494" cy="338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845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www.ru.all.biz/img/ru/catalog/79914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13443" cy="687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641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ello_html_5be520b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70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ello_html_m4011285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383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ello_html_m3de7dc7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3101" cy="676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816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ello_html_m2c3006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1" y="0"/>
            <a:ext cx="90762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7165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2542373"/>
            <a:ext cx="8610600" cy="12930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hello_html_m6ea2aa38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444" t="57777"/>
          <a:stretch/>
        </p:blipFill>
        <p:spPr bwMode="auto">
          <a:xfrm>
            <a:off x="2498406" y="3835401"/>
            <a:ext cx="4348248" cy="302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ello_html_m6ea2aa3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5" t="4444" r="-555" b="42593"/>
          <a:stretch/>
        </p:blipFill>
        <p:spPr bwMode="auto">
          <a:xfrm>
            <a:off x="0" y="0"/>
            <a:ext cx="9326068" cy="383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000" y="810491"/>
            <a:ext cx="4851400" cy="353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249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ello_html_55f7a8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" y="0"/>
            <a:ext cx="9143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409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81000" y="9251957"/>
            <a:ext cx="4223964" cy="5483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im0-tub-ru.yandex.net/i?id=76c3c9b766932b794a7b9042f276d72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52700" cy="1698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s.spasibovsem.ru/responses/original/img-141918313755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6792" y="6671"/>
            <a:ext cx="2799760" cy="209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hoofgeek.com/wp-content/uploads/2015/01/021-Bar-f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6672" y="3975101"/>
            <a:ext cx="4717680" cy="24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cdn01.ru/files/users/images/90/b2/90b2c4fb5a8b4ca39663e8f9244b5be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987" y="0"/>
            <a:ext cx="2971013" cy="222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image.made-in-china.com/2f0j10NKcQILZhnoqY/-Foil-Jumbo-Roll-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439" y="2371441"/>
            <a:ext cx="3879261" cy="252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727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ello_html_m21b402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00" y="0"/>
            <a:ext cx="9143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107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0263" y="705395"/>
            <a:ext cx="7876904" cy="206393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удивительная фольга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89600" y="8177213"/>
            <a:ext cx="9448800" cy="685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http://www.colors.life/upload/blogs/3f/1e/3f1e511382bdde2cf68abaddb2aba98d_RSZ_69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5588" y="2631999"/>
            <a:ext cx="5019494" cy="338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198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im0-tub-ru.yandex.net/i?id=bb8a274608c7fd486ee4286b295ad81d-l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5939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i1.imgbb.ru/img6/f/4/7/f474e0f979d2e382739b5e82f8f2290f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7" y="0"/>
            <a:ext cx="91304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471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ttps://im0-tub-ru.yandex.net/i?id=3a007439834c1f972e0fafe6fe7dca76&amp;n=33&amp;h=215&amp;w=27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65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dirty="0"/>
              <a:t>«FOILART»</a:t>
            </a:r>
          </a:p>
        </p:txBody>
      </p:sp>
      <p:pic>
        <p:nvPicPr>
          <p:cNvPr id="11266" name="Picture 2" descr="http://olesya-emelyanova.ru/texts/text_08_gallery_of_foilart_lebedj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667000" y="23241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521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endParaRPr lang="ru-RU" sz="9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7200" y="980281"/>
            <a:ext cx="6007100" cy="6007100"/>
          </a:xfrm>
        </p:spPr>
      </p:pic>
    </p:spTree>
    <p:extLst>
      <p:ext uri="{BB962C8B-B14F-4D97-AF65-F5344CB8AC3E}">
        <p14:creationId xmlns:p14="http://schemas.microsoft.com/office/powerpoint/2010/main" xmlns="" val="61999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pegas-publishing.com.ua/image/cache/catalog/8myr-detstva/chukovskiy-muha-cokotuha/vn2-ru-1000x65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1299" y="0"/>
            <a:ext cx="9639298" cy="70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869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3699164" cy="39457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3852" y="70940"/>
            <a:ext cx="5020392" cy="35243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039616"/>
            <a:ext cx="5017894" cy="28183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04918" y="3914083"/>
            <a:ext cx="3969326" cy="294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746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2" name="Picture 4" descr="https://fs00.infourok.ru/images/doc/223/21941/2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527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0263" y="705395"/>
            <a:ext cx="7876904" cy="206393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удивительная фольга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89600" y="8177213"/>
            <a:ext cx="9448800" cy="685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http://www.colors.life/upload/blogs/3f/1e/3f1e511382bdde2cf68abaddb2aba98d_RSZ_69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5588" y="2631999"/>
            <a:ext cx="5019494" cy="338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871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zastavki.com/pictures/originals/2015/Animals___Insects_Reflected_in_the_eyes_of_the_spider_094887_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54133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im0-tub-ru.yandex.net/i?id=bcaa03dab7eaff34c8fa2d71f90584dd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5978" y="2610039"/>
            <a:ext cx="4778022" cy="424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236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4" name="Picture 4" descr="http://img-2006-10.photosight.ru/14/170288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" y="0"/>
            <a:ext cx="49149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www.stihi.ru/pics/2016/10/14/71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1417" y="3266694"/>
            <a:ext cx="5312583" cy="359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148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очему пауки не попадают в свои сети (мультфильмы для умных детей 'Формула Ума!') (4)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000" y="65088"/>
            <a:ext cx="8915400" cy="6686550"/>
          </a:xfrm>
        </p:spPr>
      </p:pic>
    </p:spTree>
    <p:extLst>
      <p:ext uri="{BB962C8B-B14F-4D97-AF65-F5344CB8AC3E}">
        <p14:creationId xmlns:p14="http://schemas.microsoft.com/office/powerpoint/2010/main" xmlns="" val="393710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6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71349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businka32.ru/_fr/2/s81325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3678" cy="730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920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Паучок ходил по ветке,</a:t>
            </a:r>
          </a:p>
          <a:p>
            <a:pPr marL="0" indent="0">
              <a:buNone/>
            </a:pPr>
            <a:r>
              <a:rPr lang="ru-RU" dirty="0"/>
              <a:t>А за ним ходили детки.</a:t>
            </a:r>
          </a:p>
          <a:p>
            <a:pPr marL="0" indent="0">
              <a:buNone/>
            </a:pPr>
            <a:r>
              <a:rPr lang="ru-RU" dirty="0"/>
              <a:t>Дождик с неба вдруг полил,</a:t>
            </a:r>
          </a:p>
          <a:p>
            <a:pPr marL="0" indent="0">
              <a:buNone/>
            </a:pPr>
            <a:r>
              <a:rPr lang="ru-RU" dirty="0"/>
              <a:t>Паучков на землю смыл.</a:t>
            </a:r>
          </a:p>
          <a:p>
            <a:pPr marL="0" indent="0">
              <a:buNone/>
            </a:pPr>
            <a:r>
              <a:rPr lang="ru-RU" dirty="0"/>
              <a:t>Солнце стало пригревать,</a:t>
            </a:r>
          </a:p>
          <a:p>
            <a:pPr marL="0" indent="0">
              <a:buNone/>
            </a:pPr>
            <a:r>
              <a:rPr lang="ru-RU" dirty="0"/>
              <a:t>Паучок ползёт опять,</a:t>
            </a:r>
          </a:p>
          <a:p>
            <a:pPr marL="0" indent="0">
              <a:buNone/>
            </a:pPr>
            <a:r>
              <a:rPr lang="ru-RU" dirty="0"/>
              <a:t>А за ним ползут все детки,</a:t>
            </a:r>
          </a:p>
          <a:p>
            <a:pPr marL="0" indent="0">
              <a:buNone/>
            </a:pPr>
            <a:r>
              <a:rPr lang="ru-RU" dirty="0"/>
              <a:t>Чтобы погулять на ветке.</a:t>
            </a:r>
            <a:br>
              <a:rPr lang="ru-RU" dirty="0"/>
            </a:b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11. Дорожка 1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67437" y="5746244"/>
            <a:ext cx="609600" cy="609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5176" y="3371310"/>
            <a:ext cx="2403475" cy="298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939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0263" y="705395"/>
            <a:ext cx="7876904" cy="206393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удивительная фольга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89600" y="8177213"/>
            <a:ext cx="9448800" cy="685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http://www.colors.life/upload/blogs/3f/1e/3f1e511382bdde2cf68abaddb2aba98d_RSZ_69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5588" y="2631999"/>
            <a:ext cx="5019494" cy="338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942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" y="-78"/>
            <a:ext cx="6045336" cy="3403600"/>
          </a:xfrm>
        </p:spPr>
      </p:pic>
      <p:pic>
        <p:nvPicPr>
          <p:cNvPr id="5" name="Объект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" y="3098722"/>
            <a:ext cx="6045336" cy="3454478"/>
          </a:xfrm>
          <a:prstGeom prst="rect">
            <a:avLst/>
          </a:prstGeom>
        </p:spPr>
      </p:pic>
      <p:pic>
        <p:nvPicPr>
          <p:cNvPr id="3" name="Muzyka_-_V_mire_zhivotnyh_Pol_Moria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40040" y="5854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7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4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businka32.ru/_fr/2/s81325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133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9452" y="1946366"/>
            <a:ext cx="7824652" cy="2612571"/>
          </a:xfrm>
        </p:spPr>
        <p:txBody>
          <a:bodyPr>
            <a:noAutofit/>
          </a:bodyPr>
          <a:lstStyle/>
          <a:p>
            <a:pPr algn="ctr"/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Удивительная </a:t>
            </a:r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фольга</a:t>
            </a:r>
            <a: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89600" y="8177213"/>
            <a:ext cx="9448800" cy="6858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4807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2698" y="2325189"/>
            <a:ext cx="8373292" cy="39319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Удивительная       фольга</a:t>
            </a:r>
            <a:r>
              <a:rPr lang="ru-RU" sz="5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занятия: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Познакомимся ….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Изготовим……</a:t>
            </a:r>
            <a:r>
              <a:rPr lang="ru-RU" sz="4400" dirty="0"/>
              <a:t/>
            </a:r>
            <a:br>
              <a:rPr lang="ru-RU" sz="4400" dirty="0"/>
            </a:b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89600" y="8177213"/>
            <a:ext cx="9448800" cy="6858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61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8754" y="2246810"/>
            <a:ext cx="8225246" cy="399723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занятия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Познакомимся СО СВОЙСТВАМИ ФОЛЬГИ И СПОСОБАМИ ЕЁ ПРИМЕНЕНИЯ;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Изготовим ПОДЕЛКУ ИЗ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ФОЛЬГИ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89600" y="8177213"/>
            <a:ext cx="9448800" cy="6858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713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382" y="1410887"/>
            <a:ext cx="4943856" cy="3224784"/>
          </a:xfrm>
        </p:spPr>
      </p:pic>
    </p:spTree>
    <p:extLst>
      <p:ext uri="{BB962C8B-B14F-4D97-AF65-F5344CB8AC3E}">
        <p14:creationId xmlns:p14="http://schemas.microsoft.com/office/powerpoint/2010/main" xmlns="" val="86363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360" y="727175"/>
            <a:ext cx="4943856" cy="3224784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44112" y="3280064"/>
            <a:ext cx="5199888" cy="341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695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4000" cy="6375400"/>
          </a:xfrm>
        </p:spPr>
      </p:pic>
    </p:spTree>
    <p:extLst>
      <p:ext uri="{BB962C8B-B14F-4D97-AF65-F5344CB8AC3E}">
        <p14:creationId xmlns:p14="http://schemas.microsoft.com/office/powerpoint/2010/main" xmlns="" val="61400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476" y="764373"/>
            <a:ext cx="8066164" cy="129302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Список использованных источников: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360" y="1870841"/>
            <a:ext cx="7955280" cy="4392799"/>
          </a:xfrm>
        </p:spPr>
        <p:txBody>
          <a:bodyPr>
            <a:normAutofit fontScale="92500" lnSpcReduction="10000"/>
          </a:bodyPr>
          <a:lstStyle/>
          <a:p>
            <a:r>
              <a:rPr lang="en-AU" dirty="0">
                <a:hlinkClick r:id="rId2"/>
              </a:rPr>
              <a:t>https://</a:t>
            </a:r>
            <a:r>
              <a:rPr lang="en-AU" dirty="0" smtClean="0">
                <a:hlinkClick r:id="rId2"/>
              </a:rPr>
              <a:t>infourok.ru/konspekt-uroka-na-temu-alyuminiy-ego-fizicheskie-i-himicheskie-svoystva-primenenie-alyuminiya-1083339.html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https</a:t>
            </a:r>
            <a:r>
              <a:rPr lang="ru-RU" u="sng" dirty="0" smtClean="0">
                <a:hlinkClick r:id="rId3"/>
              </a:rPr>
              <a:t>://</a:t>
            </a:r>
            <a:r>
              <a:rPr lang="ru-RU" u="sng" dirty="0" smtClean="0">
                <a:hlinkClick r:id="rId3"/>
              </a:rPr>
              <a:t>www.youtube.com/watch?time_continue=48&amp;v=fuE8Ls6OBT0</a:t>
            </a:r>
            <a:endParaRPr lang="ru-RU" u="sng" dirty="0" smtClean="0"/>
          </a:p>
          <a:p>
            <a:r>
              <a:rPr lang="en-US" u="sng" dirty="0" smtClean="0">
                <a:hlinkClick r:id="rId4"/>
              </a:rPr>
              <a:t>https://ru.wikipedia.org/wiki/%</a:t>
            </a:r>
            <a:r>
              <a:rPr lang="en-US" u="sng" dirty="0" smtClean="0">
                <a:hlinkClick r:id="rId4"/>
              </a:rPr>
              <a:t>D0%A4%D0%BE%D0%BB%D1%8C%D0%B3%D0%B0</a:t>
            </a:r>
            <a:endParaRPr lang="ru-RU" u="sng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Фоновая музыка:</a:t>
            </a:r>
          </a:p>
          <a:p>
            <a:r>
              <a:rPr lang="en-US" dirty="0" smtClean="0">
                <a:hlinkClick r:id="rId5"/>
              </a:rPr>
              <a:t>http</a:t>
            </a:r>
            <a:r>
              <a:rPr lang="en-US" dirty="0" smtClean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mp3co.co/artist/4177452449/Fonovaya_muzyk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</a:t>
            </a:r>
            <a:r>
              <a:rPr lang="en-US" dirty="0" smtClean="0">
                <a:hlinkClick r:id="rId6"/>
              </a:rPr>
              <a:t>://</a:t>
            </a:r>
            <a:r>
              <a:rPr lang="en-US" dirty="0" smtClean="0">
                <a:hlinkClick r:id="rId6"/>
              </a:rPr>
              <a:t>teksti-pesenok.ru/7/Jeleznovy-Podvijnye-igry-pesenki-dlya-detey/tekst-pesni-Pauchok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http://poiskm.co/show</a:t>
            </a:r>
            <a:r>
              <a:rPr lang="en-US" dirty="0" smtClean="0">
                <a:hlinkClick r:id="rId7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1262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6022" y="1332411"/>
            <a:ext cx="8460377" cy="42976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Удивительная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фольга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занятия: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Познакомимся СО СВОЙСТВАМИ ФОЛЬГИ И СПОСОБАМИ ЕЁ ПРИМЕНЕНИЯ;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Изготовим ПОДЕЛКУ ИЗ ФОЛЬГИ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89600" y="8177213"/>
            <a:ext cx="9448800" cy="6858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83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2701" y="9652001"/>
            <a:ext cx="5161407" cy="271272"/>
          </a:xfrm>
        </p:spPr>
        <p:txBody>
          <a:bodyPr rtlCol="0">
            <a:normAutofit fontScale="77500" lnSpcReduction="20000"/>
          </a:bodyPr>
          <a:lstStyle/>
          <a:p>
            <a:pPr rtl="0"/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2050" name="Picture 2" descr="Картинки по запросу дети исследовател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22300" y="5431906"/>
            <a:ext cx="80771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Юные исследователи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624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6400" y="2222501"/>
            <a:ext cx="8077200" cy="3035299"/>
          </a:xfrm>
        </p:spPr>
        <p:txBody>
          <a:bodyPr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Правила работы в группе: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. Участники выбирают руководителя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Руководитель группы должен направлять работу участников так, чтобы все были задействованы, чтобы у каждого было  поручение; проверяет правильность  выполнения  поручений.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Каждый участник группы должен сотрудничать друг с другом, слушать руководителя группы, обсуждать   данную тему, отвечать на поставленные вопросы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52400" y="3632201"/>
            <a:ext cx="9448800" cy="2171699"/>
          </a:xfrm>
        </p:spPr>
        <p:txBody>
          <a:bodyPr rtlCol="0"/>
          <a:lstStyle/>
          <a:p>
            <a:pPr rtl="0"/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2801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2958298"/>
            <a:ext cx="8610600" cy="12930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Картинки по запросу дети исследовател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8900"/>
            <a:ext cx="9289143" cy="694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4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Картинки по запросу дети исследовател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08 вращение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560" y="1547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957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0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6DB8EB18-3657-4051-A897-2ED38832359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899</TotalTime>
  <Words>89</Words>
  <Application>Microsoft Office PowerPoint</Application>
  <PresentationFormat>Экран (4:3)</PresentationFormat>
  <Paragraphs>35</Paragraphs>
  <Slides>44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След самолета</vt:lpstr>
      <vt:lpstr>Слайд 1</vt:lpstr>
      <vt:lpstr>Слайд 2</vt:lpstr>
      <vt:lpstr>удивительная фольга</vt:lpstr>
      <vt:lpstr>          Удивительная       фольга  Цели занятия:  Познакомимся ….  Изготовим…… </vt:lpstr>
      <vt:lpstr>     Удивительная фольга  Цели занятия:  Познакомимся СО СВОЙСТВАМИ ФОЛЬГИ И СПОСОБАМИ ЕЁ ПРИМЕНЕНИЯ;  Изготовим ПОДЕЛКУ ИЗ ФОЛЬГИ </vt:lpstr>
      <vt:lpstr>Слайд 6</vt:lpstr>
      <vt:lpstr>       Правила работы в группе:  1 . Участники выбирают руководителя группы  2. Руководитель группы должен направлять работу участников так, чтобы все были задействованы, чтобы у каждого было  поручение; проверяет правильность  выполнения  поручений.   3. Каждый участник группы должен сотрудничать друг с другом, слушать руководителя группы, обсуждать   данную тему, отвечать на поставленные вопросы </vt:lpstr>
      <vt:lpstr>Слайд 8</vt:lpstr>
      <vt:lpstr>Слайд 9</vt:lpstr>
      <vt:lpstr>Фольга́ (польск. folia, устар. folga&lt;нем. Folie&lt;лат. folium — лист) — металлическая «бумага», тонкий (толщиной от 0,0001 до 0,5 мм; в большинстве стран — до 0,2 мм) и гибкий металлический лист, например, из алюминия, стали, олова, серебра или золота. Раньше в слове «фольга» ударение ставилось на первый слог, но в настоящее время такое ударение признано устаревшим и общепринятым считается ударение на второй слог[4]. Слово «фольга» обычно не используется для железа и его сплавов, в этом случае для толщин 0,14—0,36 мм употребляют слово жесть. Для тонкой фольги из олова и оловянных сплавов используют термин станиоль. Очень тонкая золотая фольга называется сусальным золотом. Применение фольги Фольга часто используется в электротехнике. Алюминиевая фольга и стальная фольга используется в фармацевтической (блистеры) и пищевой промышленности для упаковки. В строительстве фольга используется для тепло- и пароизоляции. В полиграфии фольга используется для тиснения. </vt:lpstr>
      <vt:lpstr>Алюминиевая фольга</vt:lpstr>
      <vt:lpstr>удивительная фольга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удивительная фольга</vt:lpstr>
      <vt:lpstr>Слайд 22</vt:lpstr>
      <vt:lpstr>Слайд 23</vt:lpstr>
      <vt:lpstr>Слайд 24</vt:lpstr>
      <vt:lpstr>«FOILART»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удивительная фольга</vt:lpstr>
      <vt:lpstr>Слайд 37</vt:lpstr>
      <vt:lpstr>Слайд 38</vt:lpstr>
      <vt:lpstr>     Удивительная фольга  </vt:lpstr>
      <vt:lpstr>      Цели занятия: Познакомимся СО СВОЙСТВАМИ ФОЛЬГИ И СПОСОБАМИ ЕЁ ПРИМЕНЕНИЯ;  Изготовим ПОДЕЛКУ ИЗ ФОЛЬГИ </vt:lpstr>
      <vt:lpstr>Слайд 41</vt:lpstr>
      <vt:lpstr>Слайд 42</vt:lpstr>
      <vt:lpstr>Слайд 43</vt:lpstr>
      <vt:lpstr>Список использованных источников: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Методист</dc:creator>
  <cp:lastModifiedBy>Людмила</cp:lastModifiedBy>
  <cp:revision>52</cp:revision>
  <dcterms:created xsi:type="dcterms:W3CDTF">2017-04-07T13:04:09Z</dcterms:created>
  <dcterms:modified xsi:type="dcterms:W3CDTF">2018-04-23T20:49:12Z</dcterms:modified>
</cp:coreProperties>
</file>