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5" r:id="rId19"/>
    <p:sldId id="274" r:id="rId20"/>
    <p:sldId id="272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0178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379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114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30200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5665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2731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34472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536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0146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2190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1641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66DE-B83E-4755-8659-CC8990058126}" type="datetimeFigureOut">
              <a:rPr lang="ru-RU" smtClean="0"/>
              <a:t>06.07.2019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8247E-11FC-4211-984A-E20DBB1D1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5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461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Д</a:t>
            </a:r>
            <a:r>
              <a:rPr lang="ru-RU" sz="3600" b="1" dirty="0" smtClean="0">
                <a:solidFill>
                  <a:schemeClr val="bg1"/>
                </a:solidFill>
              </a:rPr>
              <a:t>ополнительная общеобразовательная  общеразвивающая программа</a:t>
            </a:r>
            <a:r>
              <a:rPr lang="ru-RU" sz="3600" dirty="0" smtClean="0">
                <a:solidFill>
                  <a:schemeClr val="bg1"/>
                </a:solidFill>
              </a:rPr>
              <a:t>  </a:t>
            </a:r>
            <a:r>
              <a:rPr lang="ru-RU" sz="3600" b="1" dirty="0" smtClean="0">
                <a:solidFill>
                  <a:schemeClr val="bg1"/>
                </a:solidFill>
              </a:rPr>
              <a:t>художественн</a:t>
            </a:r>
            <a:r>
              <a:rPr lang="ru-RU" sz="3600" b="1" dirty="0" smtClean="0">
                <a:solidFill>
                  <a:schemeClr val="bg1"/>
                </a:solidFill>
              </a:rPr>
              <a:t>ой </a:t>
            </a:r>
            <a:r>
              <a:rPr lang="ru-RU" sz="3600" b="1" dirty="0" smtClean="0">
                <a:solidFill>
                  <a:schemeClr val="bg1"/>
                </a:solidFill>
              </a:rPr>
              <a:t>направленности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«Театр, где играют дети»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236" y="3861048"/>
            <a:ext cx="2245527" cy="194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96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" y="-1780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>
                <a:solidFill>
                  <a:schemeClr val="bg1"/>
                </a:solidFill>
              </a:rPr>
              <a:t>Цель</a:t>
            </a:r>
            <a:r>
              <a:rPr lang="ru-RU" sz="3600" dirty="0">
                <a:solidFill>
                  <a:schemeClr val="bg1"/>
                </a:solidFill>
              </a:rPr>
              <a:t> – 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развитие </a:t>
            </a:r>
            <a:r>
              <a:rPr lang="ru-RU" sz="3600" dirty="0">
                <a:solidFill>
                  <a:schemeClr val="bg1"/>
                </a:solidFill>
              </a:rPr>
              <a:t>творческих способностей и личной культуры детей, </a:t>
            </a:r>
            <a:br>
              <a:rPr lang="ru-RU" sz="3600" dirty="0">
                <a:solidFill>
                  <a:schemeClr val="bg1"/>
                </a:solidFill>
              </a:rPr>
            </a:br>
            <a:r>
              <a:rPr lang="ru-RU" sz="3600" dirty="0">
                <a:solidFill>
                  <a:schemeClr val="bg1"/>
                </a:solidFill>
              </a:rPr>
              <a:t>подростков и молодежи средствами театрального искусства и литературы; формирование общественно ценных личностных качеств.</a:t>
            </a:r>
            <a:br>
              <a:rPr lang="ru-RU" sz="3600" dirty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48" y="1197912"/>
            <a:ext cx="8229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720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8229600" cy="1143000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sz="5000" i="1" dirty="0">
                <a:solidFill>
                  <a:schemeClr val="bg1"/>
                </a:solidFill>
              </a:rPr>
              <a:t>Задачи </a:t>
            </a:r>
            <a:endParaRPr lang="ru-RU" sz="5000" dirty="0">
              <a:solidFill>
                <a:schemeClr val="bg1"/>
              </a:solidFill>
            </a:endParaRPr>
          </a:p>
          <a:p>
            <a:r>
              <a:rPr lang="ru-RU" sz="5000" b="1" dirty="0">
                <a:solidFill>
                  <a:schemeClr val="bg1"/>
                </a:solidFill>
              </a:rPr>
              <a:t>- </a:t>
            </a:r>
            <a:r>
              <a:rPr lang="ru-RU" sz="5000" b="1" i="1" dirty="0">
                <a:solidFill>
                  <a:schemeClr val="bg1"/>
                </a:solidFill>
              </a:rPr>
              <a:t>личностные</a:t>
            </a:r>
            <a:r>
              <a:rPr lang="ru-RU" sz="5000" b="1" dirty="0">
                <a:solidFill>
                  <a:schemeClr val="bg1"/>
                </a:solidFill>
              </a:rPr>
              <a:t> :</a:t>
            </a:r>
          </a:p>
          <a:p>
            <a:r>
              <a:rPr lang="ru-RU" sz="3500" dirty="0">
                <a:solidFill>
                  <a:schemeClr val="bg1"/>
                </a:solidFill>
              </a:rPr>
              <a:t>1)формирование основ российской гражданской идентичности, чувства гордости за свою Родину;</a:t>
            </a:r>
          </a:p>
          <a:p>
            <a:r>
              <a:rPr lang="ru-RU" sz="3500" dirty="0">
                <a:solidFill>
                  <a:schemeClr val="bg1"/>
                </a:solidFill>
              </a:rPr>
              <a:t>2)формирование  культуры  общения и  навыков поведения в социуме;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3) формирование уважительного отношения к иному мнению, истории и культуре других народов;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4) овладение начальными навыками адаптации в динамично изменяющемся и развивающемся мире;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5) принятие и освоение социальной роли обучающегося, развитие мотивов учебной деятельности и формирование личностного смысла учения;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6) развитие самостоятельности и личной ответственности за свои поступки на основе представлений о нравственных нормах, социальной справедливости и свободе;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7) формирование эстетических потребностей, ценностей и чувств;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8) развитие этических чувств, доброжелательности и эмоционально-нравственной отзывчивости, понимания и сопереживания чувствам других людей;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9) развитие навыков сотрудничества со взрослыми и сверстниками в разных социальных ситуациях, умения не создавать конфликтов и находить выходы из спорных ситуаций; </a:t>
            </a:r>
          </a:p>
          <a:p>
            <a:r>
              <a:rPr lang="ru-RU" sz="3500" dirty="0">
                <a:solidFill>
                  <a:schemeClr val="bg1"/>
                </a:solidFill>
              </a:rPr>
              <a:t>10) формирование  положительной  установки на безопасный, здоровый образ жизни, наличие мотивации к творческому труду, работе на результат, бережному отношению к материальным и духовным ценностям.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8124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" y="-1780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8229600" cy="1143000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48" y="980728"/>
            <a:ext cx="8229600" cy="452596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9600" b="1" i="1" dirty="0">
                <a:solidFill>
                  <a:schemeClr val="bg1"/>
                </a:solidFill>
              </a:rPr>
              <a:t>Задачи </a:t>
            </a:r>
            <a:endParaRPr lang="ru-RU" sz="9600" b="1" dirty="0">
              <a:solidFill>
                <a:schemeClr val="bg1"/>
              </a:solidFill>
            </a:endParaRPr>
          </a:p>
          <a:p>
            <a:r>
              <a:rPr lang="ru-RU" sz="9600" b="1" dirty="0">
                <a:solidFill>
                  <a:schemeClr val="bg1"/>
                </a:solidFill>
              </a:rPr>
              <a:t>- </a:t>
            </a:r>
            <a:r>
              <a:rPr lang="ru-RU" sz="9600" b="1" i="1" dirty="0" smtClean="0">
                <a:solidFill>
                  <a:schemeClr val="bg1"/>
                </a:solidFill>
              </a:rPr>
              <a:t>метапредметные</a:t>
            </a:r>
            <a:r>
              <a:rPr lang="ru-RU" sz="9600" b="1" dirty="0" smtClean="0">
                <a:solidFill>
                  <a:schemeClr val="bg1"/>
                </a:solidFill>
              </a:rPr>
              <a:t> :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1) освоение способов решения проблем творческого и поискового характера;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2) формирование умения планировать, контролировать и оценивать учебные действия в соответствии с поставленной задачей и условиями ее реализации; определять наиболее эффективные способы достижения результата;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3) формирование умения понимать причины успеха/неуспеха учебной деятельности и способности конструктивно действовать даже в ситуациях неуспеха;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4) освоение начальных форм познавательной и личностной рефлексии;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5) активное использование речевых средств и средств информационных и коммуникационных технологий (далее - ИКТ) для решения коммуникативных и познавательных задач;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6) пользование различных способов поиска (в справочных источниках и открытом учебном информационном пространстве сети Интернет), сбора, обработки, анализа, организации, передачи и интерпретации информации в соответствии с коммуникативными и познавательными задачами и технологиями учебного предмета;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7) готовность слушать собеседника и вести диалог; готовность признавать возможность существования различных точек зрения и права каждого иметь свою; излагать свое мнение и аргументировать свою точку зрения и оценку событий;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8) определение общей цели и путей ее достижения; умение договариваться о распределении функций и ролей в совместной деятельности; осуществлять взаимный контроль в совместной деятельности, адекватно оценивать собственное поведение и поведение окружающих;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9) готовность конструктивно разрешать конфликты посредством учета интересов сторон и сотрудничества; </a:t>
            </a:r>
          </a:p>
          <a:p>
            <a:r>
              <a:rPr lang="ru-RU" sz="5600" dirty="0"/>
              <a:t> </a:t>
            </a:r>
          </a:p>
          <a:p>
            <a:endParaRPr lang="ru-RU" sz="56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307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" y="-1780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8229600" cy="1143000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48" y="908720"/>
            <a:ext cx="8229600" cy="452596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8000" i="1" dirty="0">
                <a:solidFill>
                  <a:schemeClr val="bg1"/>
                </a:solidFill>
              </a:rPr>
              <a:t>Задачи </a:t>
            </a:r>
            <a:endParaRPr lang="ru-RU" sz="8000" dirty="0">
              <a:solidFill>
                <a:schemeClr val="bg1"/>
              </a:solidFill>
            </a:endParaRPr>
          </a:p>
          <a:p>
            <a:r>
              <a:rPr lang="ru-RU" sz="8000" b="1" dirty="0">
                <a:solidFill>
                  <a:schemeClr val="bg1"/>
                </a:solidFill>
              </a:rPr>
              <a:t>- </a:t>
            </a:r>
            <a:r>
              <a:rPr lang="ru-RU" sz="8000" b="1" i="1" dirty="0" smtClean="0">
                <a:solidFill>
                  <a:schemeClr val="bg1"/>
                </a:solidFill>
              </a:rPr>
              <a:t>образовательные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>
                <a:solidFill>
                  <a:schemeClr val="bg1"/>
                </a:solidFill>
              </a:rPr>
              <a:t>:</a:t>
            </a:r>
          </a:p>
          <a:p>
            <a:r>
              <a:rPr lang="ru-RU" dirty="0"/>
              <a:t> </a:t>
            </a:r>
            <a:r>
              <a:rPr lang="ru-RU" sz="5600" b="1" dirty="0">
                <a:solidFill>
                  <a:schemeClr val="bg1"/>
                </a:solidFill>
              </a:rPr>
              <a:t>1) формирование первоначальных представлений о роли  литературы и театра в жизни человека, их роли в духовно-нравственном развитии человека;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2) формирование основ театральной культуры, в том числе на материале театральной культуры родного края, развитие художественного вкуса и интереса к театральному искусству и театральной деятельности;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3) формирование умения воспринимать и выражать свое отношение к театральному произведению;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4) использование музыкальных образов при создании театрализованных и музыкально-пластических композиций, в импровизации.;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5) формирование основ театральной культуры обучающихся как неотъемлемой части их общей духовной культуры; потребности в общении с театром для дальнейшего духовно-нравственного развития, социализации, самообразования, организации содержательного культурного досуга;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6) развитие общих актерских способностей обучающихся, а также образного и ассоциативного мышления, фантазии и творческого воображения, эмоционально-ценностного отношения к явлениям жизни и искусства на основе восприятия и анализа литературно-театральных образов;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7) формирование мотивационной направленности на продуктивную музыкально-творческую деятельность (слушание музыки, драматизация литературных произведений, импровизация, музыкально-пластическое движение);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8) воспитание эстетического отношения к миру, критического восприятия информации, развитие творческих способностей в многообразных видах деятельности, связанной с театром, кино, литературой, живописью; </a:t>
            </a:r>
          </a:p>
          <a:p>
            <a:r>
              <a:rPr lang="ru-RU" sz="5600" b="1" dirty="0">
                <a:solidFill>
                  <a:schemeClr val="bg1"/>
                </a:solidFill>
              </a:rPr>
              <a:t>9) расширение общего культурного кругозора; воспитание литературного вкуса, устойчивого интереса к  классическому и современному литературно-театральному наследию.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307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" y="-1780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8229600" cy="1143000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48" y="908720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Образовательный процесс построен как последовательный переход воспитанника от одной ступени мастерства к другой</a:t>
            </a:r>
            <a:r>
              <a:rPr lang="ru-RU" sz="2800" b="1" dirty="0" smtClean="0">
                <a:solidFill>
                  <a:schemeClr val="bg1"/>
                </a:solidFill>
              </a:rPr>
              <a:t>:</a:t>
            </a:r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1-я ступень  - начальная  «Первые шаги »</a:t>
            </a:r>
          </a:p>
          <a:p>
            <a:r>
              <a:rPr lang="ru-RU" b="1" i="1" dirty="0" smtClean="0">
                <a:solidFill>
                  <a:schemeClr val="bg1"/>
                </a:solidFill>
              </a:rPr>
              <a:t>2-я ступень </a:t>
            </a:r>
            <a:r>
              <a:rPr lang="ru-RU" i="1" dirty="0" smtClean="0">
                <a:solidFill>
                  <a:schemeClr val="bg1"/>
                </a:solidFill>
              </a:rPr>
              <a:t>-</a:t>
            </a:r>
            <a:r>
              <a:rPr lang="ru-RU" i="1" dirty="0" smtClean="0"/>
              <a:t> </a:t>
            </a:r>
            <a:r>
              <a:rPr lang="ru-RU" b="1" i="1" dirty="0">
                <a:solidFill>
                  <a:schemeClr val="bg1"/>
                </a:solidFill>
              </a:rPr>
              <a:t>расширенная </a:t>
            </a:r>
            <a:r>
              <a:rPr lang="ru-RU" b="1" i="1" dirty="0" smtClean="0">
                <a:solidFill>
                  <a:schemeClr val="bg1"/>
                </a:solidFill>
              </a:rPr>
              <a:t>«</a:t>
            </a:r>
            <a:r>
              <a:rPr lang="ru-RU" b="1" i="1" dirty="0">
                <a:solidFill>
                  <a:schemeClr val="bg1"/>
                </a:solidFill>
              </a:rPr>
              <a:t>Тропинками творчества</a:t>
            </a:r>
            <a:r>
              <a:rPr lang="ru-RU" b="1" dirty="0">
                <a:solidFill>
                  <a:schemeClr val="bg1"/>
                </a:solidFill>
              </a:rPr>
              <a:t>»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68882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Основные разделы:</a:t>
            </a:r>
            <a:r>
              <a:rPr lang="ru-RU" sz="4000" b="1" dirty="0">
                <a:solidFill>
                  <a:schemeClr val="bg1"/>
                </a:solidFill>
              </a:rPr>
              <a:t/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3100" b="1" dirty="0">
                <a:solidFill>
                  <a:schemeClr val="bg1"/>
                </a:solidFill>
              </a:rPr>
              <a:t>1.История театра. Театр как вид искусства.</a:t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2.Актерская </a:t>
            </a:r>
            <a:r>
              <a:rPr lang="ru-RU" sz="3100" b="1" dirty="0">
                <a:solidFill>
                  <a:schemeClr val="bg1"/>
                </a:solidFill>
              </a:rPr>
              <a:t>грамота.</a:t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3.Художественное </a:t>
            </a:r>
            <a:r>
              <a:rPr lang="ru-RU" sz="3100" b="1" dirty="0">
                <a:solidFill>
                  <a:schemeClr val="bg1"/>
                </a:solidFill>
              </a:rPr>
              <a:t>чтение.</a:t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4.Сценическое </a:t>
            </a:r>
            <a:r>
              <a:rPr lang="ru-RU" sz="3100" b="1" dirty="0">
                <a:solidFill>
                  <a:schemeClr val="bg1"/>
                </a:solidFill>
              </a:rPr>
              <a:t>движение.</a:t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5.Работа </a:t>
            </a:r>
            <a:r>
              <a:rPr lang="ru-RU" sz="3100" b="1" dirty="0">
                <a:solidFill>
                  <a:schemeClr val="bg1"/>
                </a:solidFill>
              </a:rPr>
              <a:t>над пьесой</a:t>
            </a:r>
            <a:r>
              <a:rPr lang="ru-RU" sz="3100" b="1" dirty="0" smtClean="0">
                <a:solidFill>
                  <a:schemeClr val="bg1"/>
                </a:solidFill>
              </a:rPr>
              <a:t>.</a:t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6. Экскурсии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937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908406"/>
              </p:ext>
            </p:extLst>
          </p:nvPr>
        </p:nvGraphicFramePr>
        <p:xfrm>
          <a:off x="1750666" y="1600201"/>
          <a:ext cx="5642667" cy="4541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9123"/>
                <a:gridCol w="2604854"/>
                <a:gridCol w="1169345"/>
                <a:gridCol w="1169345"/>
              </a:tblGrid>
              <a:tr h="210683"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 dirty="0">
                          <a:effectLst/>
                        </a:rPr>
                        <a:t>№ п/п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 anchor="ctr"/>
                </a:tc>
                <a:tc rowSpan="2"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 dirty="0">
                          <a:effectLst/>
                        </a:rPr>
                        <a:t>Раздел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Количество часов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1 год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 anchor="ctr"/>
                </a:tc>
                <a:tc>
                  <a:txBody>
                    <a:bodyPr/>
                    <a:lstStyle/>
                    <a:p>
                      <a:pPr indent="65405"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2 год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421366">
                <a:tc>
                  <a:txBody>
                    <a:bodyPr/>
                    <a:lstStyle/>
                    <a:p>
                      <a:pPr marL="571500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Вводное занятие.</a:t>
                      </a:r>
                      <a:endParaRPr lang="ru-RU" sz="1000" b="1" dirty="0">
                        <a:effectLst/>
                      </a:endParaRPr>
                    </a:p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</a:t>
                      </a:r>
                      <a:endParaRPr lang="ru-RU" sz="1000" b="1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</a:t>
                      </a:r>
                      <a:endParaRPr lang="ru-RU" sz="1000" b="1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6320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1.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История театра. Театр как вид искусства.</a:t>
                      </a:r>
                      <a:endParaRPr lang="ru-RU" sz="1000" b="1" dirty="0">
                        <a:effectLst/>
                      </a:endParaRPr>
                    </a:p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30</a:t>
                      </a:r>
                      <a:endParaRPr lang="ru-RU" sz="1000" b="1" dirty="0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30</a:t>
                      </a:r>
                      <a:endParaRPr lang="ru-RU" sz="1000" b="1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42136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2.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Актерская грамота.</a:t>
                      </a:r>
                      <a:endParaRPr lang="ru-RU" sz="1000" b="1">
                        <a:effectLst/>
                      </a:endParaRPr>
                    </a:p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42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42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43670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3.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Художественное чтение</a:t>
                      </a:r>
                      <a:endParaRPr lang="ru-RU" sz="1000" b="1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21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21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42136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4.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Сценическое движение.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30</a:t>
                      </a:r>
                      <a:endParaRPr lang="ru-RU" sz="1000" b="1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30</a:t>
                      </a:r>
                      <a:endParaRPr lang="ru-RU" sz="1000" b="1" dirty="0">
                        <a:effectLst/>
                      </a:endParaRPr>
                    </a:p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31229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5.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Работа над пьесой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66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66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6320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6.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Мероприятия и психологические практикумы</a:t>
                      </a:r>
                      <a:endParaRPr lang="ru-RU" sz="1000" b="1">
                        <a:effectLst/>
                      </a:endParaRPr>
                    </a:p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18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18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42136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7.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Экскурсии</a:t>
                      </a:r>
                      <a:endParaRPr lang="ru-RU" sz="1000" b="1">
                        <a:effectLst/>
                      </a:endParaRPr>
                    </a:p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9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21068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8.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Итоговое занятие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  <a:tr h="210683">
                <a:tc>
                  <a:txBody>
                    <a:bodyPr/>
                    <a:lstStyle/>
                    <a:p>
                      <a:pPr indent="342900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ВСЕГО: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222</a:t>
                      </a:r>
                      <a:endParaRPr lang="ru-RU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  <a:tc>
                  <a:txBody>
                    <a:bodyPr/>
                    <a:lstStyle/>
                    <a:p>
                      <a:pPr indent="6540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222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79" marR="63879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915816" y="548680"/>
            <a:ext cx="30746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Учебный план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338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5832648"/>
          </a:xfrm>
        </p:spPr>
      </p:pic>
    </p:spTree>
    <p:extLst>
      <p:ext uri="{BB962C8B-B14F-4D97-AF65-F5344CB8AC3E}">
        <p14:creationId xmlns:p14="http://schemas.microsoft.com/office/powerpoint/2010/main" val="4007700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52457" cy="6120680"/>
          </a:xfrm>
        </p:spPr>
      </p:pic>
    </p:spTree>
    <p:extLst>
      <p:ext uri="{BB962C8B-B14F-4D97-AF65-F5344CB8AC3E}">
        <p14:creationId xmlns:p14="http://schemas.microsoft.com/office/powerpoint/2010/main" val="1597638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" y="404664"/>
            <a:ext cx="9238946" cy="5961747"/>
          </a:xfrm>
        </p:spPr>
      </p:pic>
    </p:spTree>
    <p:extLst>
      <p:ext uri="{BB962C8B-B14F-4D97-AF65-F5344CB8AC3E}">
        <p14:creationId xmlns:p14="http://schemas.microsoft.com/office/powerpoint/2010/main" val="2129640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dirty="0">
                <a:solidFill>
                  <a:schemeClr val="bg1"/>
                </a:solidFill>
              </a:rPr>
              <a:t>Театр часто сравнивается с общественной кафедрой, с которой можно вещать добро. </a:t>
            </a:r>
            <a:r>
              <a:rPr lang="ru-RU" sz="3100" dirty="0" smtClean="0">
                <a:solidFill>
                  <a:schemeClr val="bg1"/>
                </a:solidFill>
              </a:rPr>
              <a:t/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>
                <a:solidFill>
                  <a:schemeClr val="bg1"/>
                </a:solidFill>
              </a:rPr>
              <a:t/>
            </a:r>
            <a:br>
              <a:rPr lang="ru-RU" sz="3100" dirty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bg1"/>
                </a:solidFill>
              </a:rPr>
              <a:t>Занятия </a:t>
            </a:r>
            <a:r>
              <a:rPr lang="ru-RU" sz="3100" dirty="0">
                <a:solidFill>
                  <a:schemeClr val="bg1"/>
                </a:solidFill>
              </a:rPr>
              <a:t>театром способствуют формированию самодисциплины, изменяют характер юных актеров, которые проникаются атмосферой искусства,  их «воспитывает» сцена. 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62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89244" cy="6126163"/>
          </a:xfrm>
        </p:spPr>
      </p:pic>
    </p:spTree>
    <p:extLst>
      <p:ext uri="{BB962C8B-B14F-4D97-AF65-F5344CB8AC3E}">
        <p14:creationId xmlns:p14="http://schemas.microsoft.com/office/powerpoint/2010/main" val="606463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716" y="188640"/>
            <a:ext cx="9328236" cy="6264696"/>
          </a:xfrm>
        </p:spPr>
      </p:pic>
    </p:spTree>
    <p:extLst>
      <p:ext uri="{BB962C8B-B14F-4D97-AF65-F5344CB8AC3E}">
        <p14:creationId xmlns:p14="http://schemas.microsoft.com/office/powerpoint/2010/main" val="3225340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252520" cy="6264696"/>
          </a:xfrm>
        </p:spPr>
      </p:pic>
    </p:spTree>
    <p:extLst>
      <p:ext uri="{BB962C8B-B14F-4D97-AF65-F5344CB8AC3E}">
        <p14:creationId xmlns:p14="http://schemas.microsoft.com/office/powerpoint/2010/main" val="3348341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924944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i="1" dirty="0" smtClean="0">
                <a:solidFill>
                  <a:schemeClr val="bg1"/>
                </a:solidFill>
              </a:rPr>
              <a:t/>
            </a:r>
            <a:br>
              <a:rPr lang="ru-RU" sz="4000" b="1" i="1" dirty="0" smtClean="0">
                <a:solidFill>
                  <a:schemeClr val="bg1"/>
                </a:solidFill>
              </a:rPr>
            </a:br>
            <a:r>
              <a:rPr lang="ru-RU" sz="4000" b="1" i="1" dirty="0" smtClean="0">
                <a:solidFill>
                  <a:schemeClr val="bg1"/>
                </a:solidFill>
              </a:rPr>
              <a:t>Направленность </a:t>
            </a:r>
            <a:r>
              <a:rPr lang="ru-RU" sz="4000" dirty="0">
                <a:solidFill>
                  <a:schemeClr val="bg1"/>
                </a:solidFill>
              </a:rPr>
              <a:t>(профиль) программы </a:t>
            </a:r>
            <a:r>
              <a:rPr lang="ru-RU" sz="4000" dirty="0" smtClean="0">
                <a:solidFill>
                  <a:schemeClr val="bg1"/>
                </a:solidFill>
              </a:rPr>
              <a:t>–художественная </a:t>
            </a:r>
            <a:r>
              <a:rPr lang="ru-RU" sz="4000" dirty="0">
                <a:solidFill>
                  <a:schemeClr val="bg1"/>
                </a:solidFill>
              </a:rPr>
              <a:t/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b="1" i="1" dirty="0" smtClean="0">
                <a:solidFill>
                  <a:schemeClr val="bg1"/>
                </a:solidFill>
              </a:rPr>
              <a:t>Направление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>
                <a:solidFill>
                  <a:schemeClr val="bg1"/>
                </a:solidFill>
              </a:rPr>
              <a:t>– литературно-театральное</a:t>
            </a:r>
            <a:r>
              <a:rPr lang="ru-RU" sz="4000" dirty="0" smtClean="0">
                <a:solidFill>
                  <a:schemeClr val="bg1"/>
                </a:solidFill>
              </a:rPr>
              <a:t>.</a:t>
            </a:r>
            <a:r>
              <a:rPr lang="ru-RU" sz="4000" dirty="0">
                <a:solidFill>
                  <a:schemeClr val="bg1"/>
                </a:solidFill>
              </a:rPr>
              <a:t/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b="1" i="1" dirty="0">
                <a:solidFill>
                  <a:schemeClr val="bg1"/>
                </a:solidFill>
              </a:rPr>
              <a:t> Уровень</a:t>
            </a:r>
            <a:r>
              <a:rPr lang="ru-RU" sz="4000" dirty="0">
                <a:solidFill>
                  <a:schemeClr val="bg1"/>
                </a:solidFill>
              </a:rPr>
              <a:t> - общекультурный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 </a:t>
            </a:r>
            <a:endParaRPr lang="ru-RU" sz="3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03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284984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i="1" dirty="0">
                <a:solidFill>
                  <a:schemeClr val="bg1"/>
                </a:solidFill>
              </a:rPr>
              <a:t>Актуальность программы</a:t>
            </a:r>
            <a:r>
              <a:rPr lang="ru-RU" sz="2200" b="1" dirty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/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>
                <a:solidFill>
                  <a:schemeClr val="bg1"/>
                </a:solidFill>
              </a:rPr>
              <a:t/>
            </a:r>
            <a:br>
              <a:rPr lang="ru-RU" sz="2200" b="1" dirty="0">
                <a:solidFill>
                  <a:schemeClr val="bg1"/>
                </a:solidFill>
              </a:rPr>
            </a:br>
            <a:r>
              <a:rPr lang="ru-RU" sz="2200" b="1" dirty="0">
                <a:solidFill>
                  <a:schemeClr val="bg1"/>
                </a:solidFill>
              </a:rPr>
              <a:t>       </a:t>
            </a:r>
            <a:r>
              <a:rPr lang="ru-RU" sz="2200" b="1" dirty="0" smtClean="0">
                <a:solidFill>
                  <a:schemeClr val="bg1"/>
                </a:solidFill>
              </a:rPr>
              <a:t>Отличительная черта программы- развитие </a:t>
            </a:r>
            <a:r>
              <a:rPr lang="ru-RU" sz="2200" b="1" dirty="0">
                <a:solidFill>
                  <a:schemeClr val="bg1"/>
                </a:solidFill>
              </a:rPr>
              <a:t>творческих и коммуникативных способностей учащихся на основе их собственной творческой деятельности </a:t>
            </a:r>
            <a:r>
              <a:rPr lang="ru-RU" sz="2200" b="1" dirty="0" smtClean="0">
                <a:solidFill>
                  <a:schemeClr val="bg1"/>
                </a:solidFill>
              </a:rPr>
              <a:t>.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/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-социализация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  -активизация </a:t>
            </a:r>
            <a:r>
              <a:rPr lang="ru-RU" sz="2200" b="1" dirty="0">
                <a:solidFill>
                  <a:schemeClr val="bg1"/>
                </a:solidFill>
              </a:rPr>
              <a:t>собственных знаний, умений и навыков, </a:t>
            </a:r>
            <a:r>
              <a:rPr lang="ru-RU" sz="2200" b="1" dirty="0" smtClean="0">
                <a:solidFill>
                  <a:schemeClr val="bg1"/>
                </a:solidFill>
              </a:rPr>
              <a:t>самореализация 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-повышение </a:t>
            </a:r>
            <a:r>
              <a:rPr lang="ru-RU" sz="2200" b="1" dirty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>самооценки обучающегося и </a:t>
            </a:r>
            <a:r>
              <a:rPr lang="ru-RU" sz="2200" b="1" dirty="0">
                <a:solidFill>
                  <a:schemeClr val="bg1"/>
                </a:solidFill>
              </a:rPr>
              <a:t>его </a:t>
            </a:r>
            <a:r>
              <a:rPr lang="ru-RU" sz="2200" b="1" dirty="0" smtClean="0">
                <a:solidFill>
                  <a:schemeClr val="bg1"/>
                </a:solidFill>
              </a:rPr>
              <a:t>оценки </a:t>
            </a:r>
            <a:r>
              <a:rPr lang="ru-RU" sz="2200" b="1" dirty="0">
                <a:solidFill>
                  <a:schemeClr val="bg1"/>
                </a:solidFill>
              </a:rPr>
              <a:t>в глазах окружающих. </a:t>
            </a: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4000" b="1" i="1" dirty="0" smtClean="0">
                <a:solidFill>
                  <a:schemeClr val="bg1"/>
                </a:solidFill>
              </a:rPr>
              <a:t/>
            </a:r>
            <a:br>
              <a:rPr lang="ru-RU" sz="4000" b="1" i="1" dirty="0" smtClean="0">
                <a:solidFill>
                  <a:schemeClr val="bg1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 </a:t>
            </a:r>
            <a:endParaRPr lang="ru-RU" sz="3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07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284984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Новизна  программы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заключается  в   комплексном подходе к подготовке молодого человека «новой формации», умеющего жить в современных условиях: 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компетентного, 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социально  мобильного, 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с высокой культурой общения, 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широким кругозором, умеющего эффективно взаимодействовать  с партнерами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dirty="0"/>
              <a:t> </a:t>
            </a:r>
            <a:br>
              <a:rPr lang="ru-RU" sz="2700" dirty="0"/>
            </a:br>
            <a:r>
              <a:rPr lang="ru-RU" sz="2200" dirty="0" smtClean="0"/>
              <a:t> </a:t>
            </a:r>
            <a:endParaRPr lang="ru-RU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59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>
                <a:solidFill>
                  <a:schemeClr val="bg1"/>
                </a:solidFill>
              </a:rPr>
              <a:t> </a:t>
            </a:r>
            <a:r>
              <a:rPr lang="ru-RU" sz="2800" b="1" dirty="0" smtClean="0">
                <a:solidFill>
                  <a:schemeClr val="bg1"/>
                </a:solidFill>
              </a:rPr>
              <a:t>Включение </a:t>
            </a:r>
            <a:r>
              <a:rPr lang="ru-RU" sz="2800" b="1" dirty="0">
                <a:solidFill>
                  <a:schemeClr val="bg1"/>
                </a:solidFill>
              </a:rPr>
              <a:t>в образовательный процесс современных образовательных </a:t>
            </a:r>
            <a:r>
              <a:rPr lang="ru-RU" sz="2800" b="1" dirty="0" smtClean="0">
                <a:solidFill>
                  <a:schemeClr val="bg1"/>
                </a:solidFill>
              </a:rPr>
              <a:t>технологий: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Н.Е.Щурковой</a:t>
            </a:r>
            <a:r>
              <a:rPr lang="ru-RU" sz="2800" b="1" dirty="0">
                <a:solidFill>
                  <a:schemeClr val="bg1"/>
                </a:solidFill>
              </a:rPr>
              <a:t> «Программа воспитания школьника» (культурологическое направление в воспитательной деятельности педагога), 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М.А</a:t>
            </a:r>
            <a:r>
              <a:rPr lang="ru-RU" sz="2800" b="1" dirty="0">
                <a:solidFill>
                  <a:schemeClr val="bg1"/>
                </a:solidFill>
              </a:rPr>
              <a:t>. Зиновьева «Основные принципы и направления работы с театральным </a:t>
            </a:r>
            <a:r>
              <a:rPr lang="ru-RU" sz="2800" b="1" dirty="0" smtClean="0">
                <a:solidFill>
                  <a:schemeClr val="bg1"/>
                </a:solidFill>
              </a:rPr>
              <a:t>коллективом»;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Е.А</a:t>
            </a:r>
            <a:r>
              <a:rPr lang="ru-RU" sz="2800" b="1" dirty="0">
                <a:solidFill>
                  <a:schemeClr val="bg1"/>
                </a:solidFill>
              </a:rPr>
              <a:t>. Иванова «Театральная студия»;  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И.С</a:t>
            </a:r>
            <a:r>
              <a:rPr lang="ru-RU" sz="2800" b="1" dirty="0">
                <a:solidFill>
                  <a:schemeClr val="bg1"/>
                </a:solidFill>
              </a:rPr>
              <a:t>. Козлова «Театральные технологии, обеспечивающие интеграцию воспитания и образования на уроке и во внеурочной деятельности»; 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err="1" smtClean="0">
                <a:solidFill>
                  <a:schemeClr val="bg1"/>
                </a:solidFill>
              </a:rPr>
              <a:t>Г.Н.Токарева</a:t>
            </a:r>
            <a:r>
              <a:rPr lang="ru-RU" sz="2800" b="1" dirty="0">
                <a:solidFill>
                  <a:schemeClr val="bg1"/>
                </a:solidFill>
              </a:rPr>
              <a:t>, С.П. </a:t>
            </a:r>
            <a:r>
              <a:rPr lang="ru-RU" sz="2800" b="1" dirty="0" err="1">
                <a:solidFill>
                  <a:schemeClr val="bg1"/>
                </a:solidFill>
              </a:rPr>
              <a:t>Батосской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700" b="1" dirty="0">
                <a:solidFill>
                  <a:schemeClr val="bg1"/>
                </a:solidFill>
              </a:rPr>
              <a:t/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 </a:t>
            </a:r>
            <a:endParaRPr lang="ru-RU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345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solidFill>
                  <a:schemeClr val="bg1"/>
                </a:solidFill>
              </a:rPr>
              <a:t/>
            </a:r>
            <a:br>
              <a:rPr lang="ru-RU" sz="13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НОРМАТИВНО-ПРАВОВАЯ БАЗА ПРОГРАММЫ: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1</a:t>
            </a:r>
            <a:r>
              <a:rPr lang="ru-RU" sz="1800" b="1" dirty="0">
                <a:solidFill>
                  <a:schemeClr val="bg1"/>
                </a:solidFill>
              </a:rPr>
              <a:t>. </a:t>
            </a:r>
            <a:r>
              <a:rPr lang="ru-RU" sz="1800" b="1" dirty="0" smtClean="0">
                <a:solidFill>
                  <a:schemeClr val="bg1"/>
                </a:solidFill>
              </a:rPr>
              <a:t>Федеральный закон № </a:t>
            </a:r>
            <a:r>
              <a:rPr lang="ru-RU" sz="1800" b="1" dirty="0">
                <a:solidFill>
                  <a:schemeClr val="bg1"/>
                </a:solidFill>
              </a:rPr>
              <a:t>273-ФЗ  «Об образовании в Российской Федерации»;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2. </a:t>
            </a:r>
            <a:r>
              <a:rPr lang="ru-RU" sz="1800" b="1" dirty="0" smtClean="0">
                <a:solidFill>
                  <a:schemeClr val="bg1"/>
                </a:solidFill>
              </a:rPr>
              <a:t>Концепция  </a:t>
            </a:r>
            <a:r>
              <a:rPr lang="ru-RU" sz="1800" b="1" dirty="0">
                <a:solidFill>
                  <a:schemeClr val="bg1"/>
                </a:solidFill>
              </a:rPr>
              <a:t>развития дополнительного образования </a:t>
            </a:r>
            <a:r>
              <a:rPr lang="ru-RU" sz="1800" b="1" dirty="0" smtClean="0">
                <a:solidFill>
                  <a:schemeClr val="bg1"/>
                </a:solidFill>
              </a:rPr>
              <a:t>детей;</a:t>
            </a: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3. </a:t>
            </a:r>
            <a:r>
              <a:rPr lang="ru-RU" sz="1800" b="1" dirty="0" smtClean="0">
                <a:solidFill>
                  <a:schemeClr val="bg1"/>
                </a:solidFill>
              </a:rPr>
              <a:t>Приказ Министерства </a:t>
            </a:r>
            <a:r>
              <a:rPr lang="ru-RU" sz="1800" b="1" dirty="0">
                <a:solidFill>
                  <a:schemeClr val="bg1"/>
                </a:solidFill>
              </a:rPr>
              <a:t>образования и науки Российской Федерации </a:t>
            </a:r>
            <a:r>
              <a:rPr lang="ru-RU" sz="1800" b="1" dirty="0" smtClean="0">
                <a:solidFill>
                  <a:schemeClr val="bg1"/>
                </a:solidFill>
              </a:rPr>
              <a:t>№ </a:t>
            </a:r>
            <a:r>
              <a:rPr lang="ru-RU" sz="1800" b="1" dirty="0">
                <a:solidFill>
                  <a:schemeClr val="bg1"/>
                </a:solidFill>
              </a:rPr>
              <a:t>1008 «Об утверждении порядка организации и осуществления образовательной деятельности по дополнительным общеобразовательным программам»; 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4. </a:t>
            </a:r>
            <a:r>
              <a:rPr lang="ru-RU" sz="1800" b="1" dirty="0" smtClean="0">
                <a:solidFill>
                  <a:schemeClr val="bg1"/>
                </a:solidFill>
              </a:rPr>
              <a:t>Методические рекомендации </a:t>
            </a:r>
            <a:r>
              <a:rPr lang="ru-RU" sz="1800" b="1" dirty="0">
                <a:solidFill>
                  <a:schemeClr val="bg1"/>
                </a:solidFill>
              </a:rPr>
              <a:t>по проектированию дополнительных общеразвивающих программ (письмо МО РФ № 09-3242 от 18.11.2015 г.);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5. Постановление </a:t>
            </a:r>
            <a:r>
              <a:rPr lang="ru-RU" sz="1800" b="1" dirty="0">
                <a:solidFill>
                  <a:schemeClr val="bg1"/>
                </a:solidFill>
              </a:rPr>
              <a:t>Главного государственного санитарного врача РФ от 04.07.2014 N 41"Об утверждении СанПиН 2.4.4.3172-14 "Санитарно-эпидемиологические требования к устройству, содержанию и организации режима работы образовательных организаций дополнительного образования детей</a:t>
            </a:r>
            <a:r>
              <a:rPr lang="ru-RU" sz="1800" b="1" dirty="0" smtClean="0">
                <a:solidFill>
                  <a:schemeClr val="bg1"/>
                </a:solidFill>
              </a:rPr>
              <a:t>";</a:t>
            </a: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7. </a:t>
            </a:r>
            <a:r>
              <a:rPr lang="ru-RU" sz="1800" b="1" dirty="0" smtClean="0">
                <a:solidFill>
                  <a:schemeClr val="bg1"/>
                </a:solidFill>
              </a:rPr>
              <a:t>Закон </a:t>
            </a:r>
            <a:r>
              <a:rPr lang="ru-RU" sz="1800" b="1" dirty="0">
                <a:solidFill>
                  <a:schemeClr val="bg1"/>
                </a:solidFill>
              </a:rPr>
              <a:t>Ставропольского края </a:t>
            </a:r>
            <a:r>
              <a:rPr lang="ru-RU" sz="1800" b="1" dirty="0" smtClean="0">
                <a:solidFill>
                  <a:schemeClr val="bg1"/>
                </a:solidFill>
              </a:rPr>
              <a:t>№ 72-кз "Об </a:t>
            </a:r>
            <a:r>
              <a:rPr lang="ru-RU" sz="1800" b="1" dirty="0">
                <a:solidFill>
                  <a:schemeClr val="bg1"/>
                </a:solidFill>
              </a:rPr>
              <a:t>образовании";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8. </a:t>
            </a:r>
            <a:r>
              <a:rPr lang="ru-RU" sz="1800" b="1" dirty="0" smtClean="0">
                <a:solidFill>
                  <a:schemeClr val="bg1"/>
                </a:solidFill>
              </a:rPr>
              <a:t>Устав МУ ДО «ДДТ»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44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bg1"/>
                </a:solidFill>
              </a:rPr>
              <a:t>Адресат программы</a:t>
            </a:r>
            <a:r>
              <a:rPr lang="ru-RU" sz="1800" b="1" dirty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Разновозрастная  группа  </a:t>
            </a:r>
            <a:r>
              <a:rPr lang="ru-RU" sz="1800" b="1" dirty="0">
                <a:solidFill>
                  <a:schemeClr val="bg1"/>
                </a:solidFill>
              </a:rPr>
              <a:t>обучающихся  общеобразовательных организаций  в  возрасте  от  9 до 17 лет</a:t>
            </a:r>
            <a:r>
              <a:rPr lang="ru-RU" sz="1800" b="1" dirty="0" smtClean="0">
                <a:solidFill>
                  <a:schemeClr val="bg1"/>
                </a:solidFill>
              </a:rPr>
              <a:t>.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 Количество детей в группе – 10-15 человек. </a:t>
            </a: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Рекомендуемый </a:t>
            </a:r>
            <a:r>
              <a:rPr lang="ru-RU" sz="1800" b="1" dirty="0">
                <a:solidFill>
                  <a:schemeClr val="bg1"/>
                </a:solidFill>
              </a:rPr>
              <a:t>режим занятий </a:t>
            </a:r>
            <a:r>
              <a:rPr lang="ru-RU" sz="1800" b="1" dirty="0" smtClean="0">
                <a:solidFill>
                  <a:schemeClr val="bg1"/>
                </a:solidFill>
              </a:rPr>
              <a:t>: 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45 </a:t>
            </a:r>
            <a:r>
              <a:rPr lang="ru-RU" sz="1800" b="1" dirty="0">
                <a:solidFill>
                  <a:schemeClr val="bg1"/>
                </a:solidFill>
              </a:rPr>
              <a:t>минут занятий, </a:t>
            </a: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10 </a:t>
            </a:r>
            <a:r>
              <a:rPr lang="ru-RU" sz="1800" b="1" dirty="0">
                <a:solidFill>
                  <a:schemeClr val="bg1"/>
                </a:solidFill>
              </a:rPr>
              <a:t>минут перерыв, 45 минут занятий</a:t>
            </a:r>
            <a:r>
              <a:rPr lang="ru-RU" sz="1800" b="1" dirty="0" smtClean="0">
                <a:solidFill>
                  <a:schemeClr val="bg1"/>
                </a:solidFill>
              </a:rPr>
              <a:t>.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Занятия в группе проводятся:  2 раза в неделю по 3 часа</a:t>
            </a:r>
            <a:r>
              <a:rPr lang="ru-RU" sz="1800" b="1" dirty="0" smtClean="0">
                <a:solidFill>
                  <a:schemeClr val="bg1"/>
                </a:solidFill>
              </a:rPr>
              <a:t>.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        Предполагаемый состав группы  - разных возрастов, постоянный. 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580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" y="-1780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48" y="1197912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</a:rPr>
              <a:t>Объем </a:t>
            </a:r>
            <a:r>
              <a:rPr lang="ru-RU" i="1" dirty="0">
                <a:solidFill>
                  <a:schemeClr val="bg1"/>
                </a:solidFill>
              </a:rPr>
              <a:t>программы</a:t>
            </a:r>
            <a:r>
              <a:rPr lang="ru-RU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Программа рассчитана на 2 года обучения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по </a:t>
            </a:r>
            <a:r>
              <a:rPr lang="ru-RU" dirty="0">
                <a:solidFill>
                  <a:schemeClr val="bg1"/>
                </a:solidFill>
              </a:rPr>
              <a:t>222 часа в год.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1 год обучения -222 часа (37 учебных недель);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 </a:t>
            </a:r>
            <a:r>
              <a:rPr lang="ru-RU" dirty="0">
                <a:solidFill>
                  <a:schemeClr val="bg1"/>
                </a:solidFill>
              </a:rPr>
              <a:t>год обучения-222часа (37 учебных недель).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82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571</Words>
  <Application>Microsoft Office PowerPoint</Application>
  <PresentationFormat>Экран (4:3)</PresentationFormat>
  <Paragraphs>117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Дополнительная общеобразовательная  общеразвивающая программа  художественной направленности «Театр, где играют дети»</vt:lpstr>
      <vt:lpstr> Театр часто сравнивается с общественной кафедрой, с которой можно вещать добро.   Занятия театром способствуют формированию самодисциплины, изменяют характер юных актеров, которые проникаются атмосферой искусства,  их «воспитывает» сцена. </vt:lpstr>
      <vt:lpstr> Направленность (профиль) программы –художественная  Направление – литературно-театральное.  Уровень - общекультурный.    </vt:lpstr>
      <vt:lpstr>Актуальность программы          Отличительная черта программы- развитие творческих и коммуникативных способностей учащихся на основе их собственной творческой деятельности .  -социализация   -активизация собственных знаний, умений и навыков, самореализация  -повышение  самооценки обучающегося и его оценки в глазах окружающих.      </vt:lpstr>
      <vt:lpstr> Новизна  программы  заключается  в   комплексном подходе к подготовке молодого человека «новой формации», умеющего жить в современных условиях:  компетентного,  социально  мобильного,  с высокой культурой общения,  широким кругозором, умеющего эффективно взаимодействовать  с партнерами    </vt:lpstr>
      <vt:lpstr> Включение в образовательный процесс современных образовательных технологий:  Н.Е.Щурковой «Программа воспитания школьника» (культурологическое направление в воспитательной деятельности педагога),  М.А. Зиновьева «Основные принципы и направления работы с театральным коллективом»;  Е.А. Иванова «Театральная студия»;   И.С. Козлова «Театральные технологии, обеспечивающие интеграцию воспитания и образования на уроке и во внеурочной деятельности»;  Г.Н.Токарева, С.П. Батосской   </vt:lpstr>
      <vt:lpstr> НОРМАТИВНО-ПРАВОВАЯ БАЗА ПРОГРАММЫ:  1. Федеральный закон № 273-ФЗ  «Об образовании в Российской Федерации»; 2. Концепция  развития дополнительного образования детей; 3. Приказ Министерства образования и науки Российской Федерации № 1008 «Об утверждении порядка организации и осуществления образовательной деятельности по дополнительным общеобразовательным программам»;  4. Методические рекомендации по проектированию дополнительных общеразвивающих программ (письмо МО РФ № 09-3242 от 18.11.2015 г.); 5. Постановление Главного государственного санитарного врача РФ от 04.07.2014 N 41"Об утверждении СанПиН 2.4.4.3172-14 "Санитарно-эпидемиологические требования к устройству, содержанию и организации режима работы образовательных организаций дополнительного образования детей"; 7. Закон Ставропольского края № 72-кз "Об образовании"; 8. Устав МУ ДО «ДДТ»</vt:lpstr>
      <vt:lpstr>Адресат программы   Разновозрастная  группа  обучающихся  общеобразовательных организаций  в  возрасте  от  9 до 17 лет.   Количество детей в группе – 10-15 человек.   Рекомендуемый режим занятий :  45 минут занятий,  10 минут перерыв, 45 минут занятий.  Занятия в группе проводятся:  2 раза в неделю по 3 часа.          Предполагаемый состав группы  - разных возрастов, постоянный.   </vt:lpstr>
      <vt:lpstr>Презентация PowerPoint</vt:lpstr>
      <vt:lpstr>Цель –  развитие творческих способностей и личной культуры детей,  подростков и молодежи средствами театрального искусства и литературы; формирование общественно ценных личностных качеств. </vt:lpstr>
      <vt:lpstr>Презентация PowerPoint</vt:lpstr>
      <vt:lpstr>Презентация PowerPoint</vt:lpstr>
      <vt:lpstr>Презентация PowerPoint</vt:lpstr>
      <vt:lpstr>Презентация PowerPoint</vt:lpstr>
      <vt:lpstr> Основные разделы: 1.История театра. Театр как вид искусства.  2.Актерская грамота.  3.Художественное чтение.  4.Сценическое движение.  5.Работа над пьесой.  6. Экскурсии </vt:lpstr>
      <vt:lpstr>Учебный 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общеобразовательная  общеразвивающая программа  социально-педагогической направленности «Театр, где играют дети»</dc:title>
  <dc:creator>Пользователь Windows</dc:creator>
  <cp:lastModifiedBy>Пользователь Windows</cp:lastModifiedBy>
  <cp:revision>8</cp:revision>
  <dcterms:created xsi:type="dcterms:W3CDTF">2019-01-21T14:19:23Z</dcterms:created>
  <dcterms:modified xsi:type="dcterms:W3CDTF">2019-07-06T14:11:57Z</dcterms:modified>
</cp:coreProperties>
</file>