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0B81"/>
    <a:srgbClr val="370C85"/>
    <a:srgbClr val="310A7A"/>
    <a:srgbClr val="2E0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6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598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861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25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824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839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577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467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717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170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531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759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0B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8D794-4B7B-44F7-B1EE-6E9C9A5CB562}" type="datetimeFigureOut">
              <a:rPr lang="ru-RU" smtClean="0"/>
              <a:t>вс 15.03.26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D52CB-D244-493C-99B4-1B026E7BA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925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slide" Target="slide22.xml"/><Relationship Id="rId3" Type="http://schemas.openxmlformats.org/officeDocument/2006/relationships/slide" Target="slide25.xml"/><Relationship Id="rId7" Type="http://schemas.openxmlformats.org/officeDocument/2006/relationships/slide" Target="slide19.xml"/><Relationship Id="rId12" Type="http://schemas.openxmlformats.org/officeDocument/2006/relationships/slide" Target="slide2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11" Type="http://schemas.openxmlformats.org/officeDocument/2006/relationships/slide" Target="slide18.xml"/><Relationship Id="rId5" Type="http://schemas.openxmlformats.org/officeDocument/2006/relationships/slide" Target="slide15.xml"/><Relationship Id="rId10" Type="http://schemas.openxmlformats.org/officeDocument/2006/relationships/slide" Target="slide16.xml"/><Relationship Id="rId4" Type="http://schemas.openxmlformats.org/officeDocument/2006/relationships/audio" Target="../media/audio1.wav"/><Relationship Id="rId9" Type="http://schemas.openxmlformats.org/officeDocument/2006/relationships/slide" Target="slide23.xml"/><Relationship Id="rId14" Type="http://schemas.openxmlformats.org/officeDocument/2006/relationships/slide" Target="slide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14.xm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slide" Target="slide14.xm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slide" Target="slide14.xm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slide" Target="slide14.xm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slide" Target="slide14.xm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slide" Target="slide14.xm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slide" Target="slide14.xm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slide" Target="slide3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3" Type="http://schemas.openxmlformats.org/officeDocument/2006/relationships/slide" Target="slide1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0" Type="http://schemas.openxmlformats.org/officeDocument/2006/relationships/slide" Target="slide9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ik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hyperlink" Target="https://music.vk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90777" y="1433144"/>
            <a:ext cx="49624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Интерактивная игра-викторина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4324" y="2315310"/>
            <a:ext cx="5035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ЗВЁЗДНЫЙ ГОЛОС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7718" y="3320609"/>
            <a:ext cx="4888581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Автор: Малиновский В.Э.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концертмейстер МУ ДО «ДДТ»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г. </a:t>
            </a:r>
            <a:r>
              <a:rPr lang="ru-RU" sz="2800" dirty="0" smtClean="0">
                <a:solidFill>
                  <a:schemeClr val="bg1"/>
                </a:solidFill>
              </a:rPr>
              <a:t>Благодарный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2026 год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Управляющая кнопка: настраиваемая 8">
            <a:hlinkClick r:id="" action="ppaction://hlinkshowjump?jump=nextslide" highlightClick="1">
              <a:snd r:embed="rId5" name="chimes.wav"/>
            </a:hlinkClick>
          </p:cNvPr>
          <p:cNvSpPr/>
          <p:nvPr/>
        </p:nvSpPr>
        <p:spPr>
          <a:xfrm>
            <a:off x="3826120" y="5210250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pic>
        <p:nvPicPr>
          <p:cNvPr id="2" name="mir_volshebnyh_melodiy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2693" y="55420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5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465993" y="465988"/>
            <a:ext cx="82120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Кто из этих артистов — знаменитый эстрадный певец из Казахстана, покоривший мировые сцены?</a:t>
            </a:r>
          </a:p>
        </p:txBody>
      </p:sp>
      <p:sp>
        <p:nvSpPr>
          <p:cNvPr id="12" name="ДА"/>
          <p:cNvSpPr txBox="1"/>
          <p:nvPr/>
        </p:nvSpPr>
        <p:spPr>
          <a:xfrm>
            <a:off x="340701" y="184477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Димаш </a:t>
            </a:r>
            <a:r>
              <a:rPr lang="ru-RU" sz="2000" dirty="0" err="1">
                <a:solidFill>
                  <a:schemeClr val="bg1"/>
                </a:solidFill>
              </a:rPr>
              <a:t>Кудайберген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5" name="НЕТ 3"/>
          <p:cNvSpPr txBox="1"/>
          <p:nvPr/>
        </p:nvSpPr>
        <p:spPr>
          <a:xfrm>
            <a:off x="340702" y="365375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Баста</a:t>
            </a:r>
          </a:p>
        </p:txBody>
      </p:sp>
      <p:sp>
        <p:nvSpPr>
          <p:cNvPr id="14" name="НЕТ 2"/>
          <p:cNvSpPr txBox="1"/>
          <p:nvPr/>
        </p:nvSpPr>
        <p:spPr>
          <a:xfrm>
            <a:off x="340702" y="305360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Филипп Киркоров</a:t>
            </a:r>
          </a:p>
        </p:txBody>
      </p:sp>
      <p:sp>
        <p:nvSpPr>
          <p:cNvPr id="10" name="НЕТ 1"/>
          <p:cNvSpPr txBox="1"/>
          <p:nvPr/>
        </p:nvSpPr>
        <p:spPr>
          <a:xfrm>
            <a:off x="340702" y="2449188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Сергей Лазарев</a:t>
            </a:r>
          </a:p>
        </p:txBody>
      </p:sp>
      <p:sp>
        <p:nvSpPr>
          <p:cNvPr id="13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63523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465993" y="465988"/>
            <a:ext cx="82120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Что чаще всего используют певцы на сцене, чтобы лучше слышать музыку и себя?</a:t>
            </a:r>
          </a:p>
        </p:txBody>
      </p:sp>
      <p:sp>
        <p:nvSpPr>
          <p:cNvPr id="12" name="ДА"/>
          <p:cNvSpPr txBox="1"/>
          <p:nvPr/>
        </p:nvSpPr>
        <p:spPr>
          <a:xfrm>
            <a:off x="340701" y="210853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Наушники (мониторные)</a:t>
            </a:r>
          </a:p>
        </p:txBody>
      </p:sp>
      <p:sp>
        <p:nvSpPr>
          <p:cNvPr id="15" name="НЕТ 3"/>
          <p:cNvSpPr txBox="1"/>
          <p:nvPr/>
        </p:nvSpPr>
        <p:spPr>
          <a:xfrm>
            <a:off x="340702" y="391751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Мегафон</a:t>
            </a:r>
          </a:p>
        </p:txBody>
      </p:sp>
      <p:sp>
        <p:nvSpPr>
          <p:cNvPr id="14" name="НЕТ 2"/>
          <p:cNvSpPr txBox="1"/>
          <p:nvPr/>
        </p:nvSpPr>
        <p:spPr>
          <a:xfrm>
            <a:off x="340702" y="331736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Радиоприёмник</a:t>
            </a:r>
          </a:p>
        </p:txBody>
      </p:sp>
      <p:sp>
        <p:nvSpPr>
          <p:cNvPr id="10" name="НЕТ 1"/>
          <p:cNvSpPr txBox="1"/>
          <p:nvPr/>
        </p:nvSpPr>
        <p:spPr>
          <a:xfrm>
            <a:off x="340702" y="2712948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 err="1">
                <a:solidFill>
                  <a:schemeClr val="bg1"/>
                </a:solidFill>
              </a:rPr>
              <a:t>Беруши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9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21876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403348" y="465988"/>
            <a:ext cx="83373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называется самая известная в мире музыкальная премия, которую мечтают получить певцы?</a:t>
            </a:r>
          </a:p>
        </p:txBody>
      </p:sp>
      <p:sp>
        <p:nvSpPr>
          <p:cNvPr id="12" name="ДА"/>
          <p:cNvSpPr txBox="1"/>
          <p:nvPr/>
        </p:nvSpPr>
        <p:spPr>
          <a:xfrm>
            <a:off x="340702" y="2969602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Грэмми</a:t>
            </a:r>
          </a:p>
        </p:txBody>
      </p:sp>
      <p:sp>
        <p:nvSpPr>
          <p:cNvPr id="15" name="НЕТ 3"/>
          <p:cNvSpPr txBox="1"/>
          <p:nvPr/>
        </p:nvSpPr>
        <p:spPr>
          <a:xfrm>
            <a:off x="340702" y="4163710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Эмми</a:t>
            </a:r>
          </a:p>
        </p:txBody>
      </p:sp>
      <p:sp>
        <p:nvSpPr>
          <p:cNvPr id="14" name="НЕТ 2"/>
          <p:cNvSpPr txBox="1"/>
          <p:nvPr/>
        </p:nvSpPr>
        <p:spPr>
          <a:xfrm>
            <a:off x="340702" y="3563556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Золотой глобус</a:t>
            </a:r>
          </a:p>
        </p:txBody>
      </p:sp>
      <p:sp>
        <p:nvSpPr>
          <p:cNvPr id="10" name="НЕТ 1"/>
          <p:cNvSpPr txBox="1"/>
          <p:nvPr/>
        </p:nvSpPr>
        <p:spPr>
          <a:xfrm>
            <a:off x="340702" y="2375648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Оскар</a:t>
            </a:r>
          </a:p>
        </p:txBody>
      </p:sp>
      <p:sp>
        <p:nvSpPr>
          <p:cNvPr id="9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143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465993" y="465988"/>
            <a:ext cx="8212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Что такое «караоке»?</a:t>
            </a:r>
          </a:p>
        </p:txBody>
      </p:sp>
      <p:sp>
        <p:nvSpPr>
          <p:cNvPr id="12" name="ДА"/>
          <p:cNvSpPr txBox="1"/>
          <p:nvPr/>
        </p:nvSpPr>
        <p:spPr>
          <a:xfrm>
            <a:off x="340702" y="2459647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Развлечение, где люди поют под заранее записанную музыку</a:t>
            </a:r>
          </a:p>
        </p:txBody>
      </p:sp>
      <p:sp>
        <p:nvSpPr>
          <p:cNvPr id="15" name="НЕТ 3"/>
          <p:cNvSpPr txBox="1"/>
          <p:nvPr/>
        </p:nvSpPr>
        <p:spPr>
          <a:xfrm>
            <a:off x="340702" y="365375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Жанр оперы</a:t>
            </a:r>
          </a:p>
        </p:txBody>
      </p:sp>
      <p:sp>
        <p:nvSpPr>
          <p:cNvPr id="14" name="НЕТ 2"/>
          <p:cNvSpPr txBox="1"/>
          <p:nvPr/>
        </p:nvSpPr>
        <p:spPr>
          <a:xfrm>
            <a:off x="340702" y="305360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Музыкальный инструмент</a:t>
            </a:r>
          </a:p>
        </p:txBody>
      </p:sp>
      <p:sp>
        <p:nvSpPr>
          <p:cNvPr id="10" name="НЕТ 1"/>
          <p:cNvSpPr txBox="1"/>
          <p:nvPr/>
        </p:nvSpPr>
        <p:spPr>
          <a:xfrm>
            <a:off x="340702" y="1865693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Японское боевое искусство</a:t>
            </a:r>
          </a:p>
        </p:txBody>
      </p:sp>
      <p:sp>
        <p:nvSpPr>
          <p:cNvPr id="9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4773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04299" y="527532"/>
            <a:ext cx="19354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ТУР 2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335" y="1395098"/>
            <a:ext cx="8537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«В центре </a:t>
            </a:r>
            <a:r>
              <a:rPr lang="ru-RU" sz="3600" dirty="0" smtClean="0">
                <a:solidFill>
                  <a:schemeClr val="bg1"/>
                </a:solidFill>
              </a:rPr>
              <a:t>внимания»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5 </a:t>
            </a:r>
            <a:r>
              <a:rPr lang="ru-RU" sz="2000" dirty="0">
                <a:solidFill>
                  <a:schemeClr val="bg1"/>
                </a:solidFill>
              </a:rPr>
              <a:t>вопросов, выбор сложности, легкий 2 </a:t>
            </a:r>
            <a:r>
              <a:rPr lang="ru-RU" sz="2000" dirty="0" smtClean="0">
                <a:solidFill>
                  <a:schemeClr val="bg1"/>
                </a:solidFill>
              </a:rPr>
              <a:t>балла (Л), </a:t>
            </a:r>
            <a:r>
              <a:rPr lang="ru-RU" sz="2000" dirty="0">
                <a:solidFill>
                  <a:schemeClr val="bg1"/>
                </a:solidFill>
              </a:rPr>
              <a:t>сложный 3 </a:t>
            </a:r>
            <a:r>
              <a:rPr lang="ru-RU" sz="2000" dirty="0" smtClean="0">
                <a:solidFill>
                  <a:schemeClr val="bg1"/>
                </a:solidFill>
              </a:rPr>
              <a:t>балла (С).</a:t>
            </a:r>
          </a:p>
        </p:txBody>
      </p:sp>
      <p:sp>
        <p:nvSpPr>
          <p:cNvPr id="11" name="Управляющая кнопка: настраиваемая 10">
            <a:hlinkClick r:id="rId3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826119" y="5767754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 ТУР</a:t>
            </a:r>
            <a:endParaRPr lang="ru-RU" sz="2000" b="1" dirty="0"/>
          </a:p>
        </p:txBody>
      </p:sp>
      <p:sp>
        <p:nvSpPr>
          <p:cNvPr id="3" name="1">
            <a:hlinkClick r:id="rId5" action="ppaction://hlinksldjump">
              <a:snd r:embed="rId4" name="chimes.wav"/>
            </a:hlinkClick>
          </p:cNvPr>
          <p:cNvSpPr/>
          <p:nvPr/>
        </p:nvSpPr>
        <p:spPr>
          <a:xfrm>
            <a:off x="677007" y="2647300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1л</a:t>
            </a:r>
            <a:endParaRPr lang="ru-RU" sz="4800" dirty="0"/>
          </a:p>
        </p:txBody>
      </p:sp>
      <p:sp>
        <p:nvSpPr>
          <p:cNvPr id="12" name="2">
            <a:hlinkClick r:id="rId6" action="ppaction://hlinksldjump">
              <a:snd r:embed="rId4" name="chimes.wav"/>
            </a:hlinkClick>
          </p:cNvPr>
          <p:cNvSpPr/>
          <p:nvPr/>
        </p:nvSpPr>
        <p:spPr>
          <a:xfrm>
            <a:off x="2327763" y="2647300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2л</a:t>
            </a:r>
            <a:endParaRPr lang="ru-RU" sz="4800" dirty="0"/>
          </a:p>
        </p:txBody>
      </p:sp>
      <p:sp>
        <p:nvSpPr>
          <p:cNvPr id="14" name="3">
            <a:hlinkClick r:id="rId7" action="ppaction://hlinksldjump">
              <a:snd r:embed="rId4" name="chimes.wav"/>
            </a:hlinkClick>
          </p:cNvPr>
          <p:cNvSpPr/>
          <p:nvPr/>
        </p:nvSpPr>
        <p:spPr>
          <a:xfrm>
            <a:off x="3978519" y="2647300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3л</a:t>
            </a:r>
            <a:endParaRPr lang="ru-RU" sz="4800" dirty="0"/>
          </a:p>
        </p:txBody>
      </p:sp>
      <p:sp>
        <p:nvSpPr>
          <p:cNvPr id="15" name="4">
            <a:hlinkClick r:id="rId8" action="ppaction://hlinksldjump">
              <a:snd r:embed="rId4" name="chimes.wav"/>
            </a:hlinkClick>
          </p:cNvPr>
          <p:cNvSpPr/>
          <p:nvPr/>
        </p:nvSpPr>
        <p:spPr>
          <a:xfrm>
            <a:off x="5629275" y="2647300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4л</a:t>
            </a:r>
            <a:endParaRPr lang="ru-RU" sz="4800" dirty="0"/>
          </a:p>
        </p:txBody>
      </p:sp>
      <p:sp>
        <p:nvSpPr>
          <p:cNvPr id="16" name="5">
            <a:hlinkClick r:id="rId9" action="ppaction://hlinksldjump">
              <a:snd r:embed="rId4" name="chimes.wav"/>
            </a:hlinkClick>
          </p:cNvPr>
          <p:cNvSpPr/>
          <p:nvPr/>
        </p:nvSpPr>
        <p:spPr>
          <a:xfrm>
            <a:off x="7280031" y="2647300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5л</a:t>
            </a:r>
            <a:endParaRPr lang="ru-RU" sz="4800" dirty="0"/>
          </a:p>
        </p:txBody>
      </p:sp>
      <p:sp>
        <p:nvSpPr>
          <p:cNvPr id="17" name="6">
            <a:hlinkClick r:id="rId10" action="ppaction://hlinksldjump">
              <a:snd r:embed="rId4" name="chimes.wav"/>
            </a:hlinkClick>
          </p:cNvPr>
          <p:cNvSpPr/>
          <p:nvPr/>
        </p:nvSpPr>
        <p:spPr>
          <a:xfrm>
            <a:off x="677007" y="4088432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1с</a:t>
            </a:r>
            <a:endParaRPr lang="ru-RU" sz="4800" dirty="0"/>
          </a:p>
        </p:txBody>
      </p:sp>
      <p:sp>
        <p:nvSpPr>
          <p:cNvPr id="18" name="7">
            <a:hlinkClick r:id="rId11" action="ppaction://hlinksldjump">
              <a:snd r:embed="rId4" name="chimes.wav"/>
            </a:hlinkClick>
          </p:cNvPr>
          <p:cNvSpPr/>
          <p:nvPr/>
        </p:nvSpPr>
        <p:spPr>
          <a:xfrm>
            <a:off x="2327763" y="4088432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2с</a:t>
            </a:r>
            <a:endParaRPr lang="ru-RU" sz="4800" dirty="0"/>
          </a:p>
        </p:txBody>
      </p:sp>
      <p:sp>
        <p:nvSpPr>
          <p:cNvPr id="19" name="8">
            <a:hlinkClick r:id="rId12" action="ppaction://hlinksldjump">
              <a:snd r:embed="rId4" name="chimes.wav"/>
            </a:hlinkClick>
          </p:cNvPr>
          <p:cNvSpPr/>
          <p:nvPr/>
        </p:nvSpPr>
        <p:spPr>
          <a:xfrm>
            <a:off x="3978519" y="4088432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3с</a:t>
            </a:r>
            <a:endParaRPr lang="ru-RU" sz="4800" dirty="0"/>
          </a:p>
        </p:txBody>
      </p:sp>
      <p:sp>
        <p:nvSpPr>
          <p:cNvPr id="20" name="9">
            <a:hlinkClick r:id="rId13" action="ppaction://hlinksldjump">
              <a:snd r:embed="rId4" name="chimes.wav"/>
            </a:hlinkClick>
          </p:cNvPr>
          <p:cNvSpPr/>
          <p:nvPr/>
        </p:nvSpPr>
        <p:spPr>
          <a:xfrm>
            <a:off x="5629275" y="4088432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4с</a:t>
            </a:r>
            <a:endParaRPr lang="ru-RU" sz="4800" dirty="0"/>
          </a:p>
        </p:txBody>
      </p:sp>
      <p:sp>
        <p:nvSpPr>
          <p:cNvPr id="21" name="10">
            <a:hlinkClick r:id="rId14" action="ppaction://hlinksldjump">
              <a:snd r:embed="rId4" name="chimes.wav"/>
            </a:hlinkClick>
          </p:cNvPr>
          <p:cNvSpPr/>
          <p:nvPr/>
        </p:nvSpPr>
        <p:spPr>
          <a:xfrm>
            <a:off x="7280031" y="4088432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5с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91411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9" name="Управляющая кнопка: ДАЛЬШЕ">
            <a:hlinkClick r:id="rId6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1" y="2355843"/>
            <a:ext cx="8462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Зара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Зарифа </a:t>
            </a:r>
            <a:r>
              <a:rPr lang="ru-RU" sz="2000" dirty="0" err="1">
                <a:solidFill>
                  <a:schemeClr val="bg1"/>
                </a:solidFill>
              </a:rPr>
              <a:t>Пашаевна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Мгоян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smtClean="0">
                <a:solidFill>
                  <a:schemeClr val="bg1"/>
                </a:solidFill>
              </a:rPr>
              <a:t>родилась 26 июля 1983 года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" name="zara-mir-vashemu-dom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6439" y="5583116"/>
            <a:ext cx="609600" cy="609600"/>
          </a:xfrm>
          <a:prstGeom prst="rect">
            <a:avLst/>
          </a:prstGeom>
        </p:spPr>
      </p:pic>
      <p:sp>
        <p:nvSpPr>
          <p:cNvPr id="17" name="ВОПРОС"/>
          <p:cNvSpPr txBox="1"/>
          <p:nvPr/>
        </p:nvSpPr>
        <p:spPr>
          <a:xfrm>
            <a:off x="241789" y="465988"/>
            <a:ext cx="86604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Какая российская поп-певица известна как «фабричная» </a:t>
            </a:r>
            <a:r>
              <a:rPr lang="ru-RU" sz="2800" dirty="0" smtClean="0">
                <a:solidFill>
                  <a:schemeClr val="bg1"/>
                </a:solidFill>
              </a:rPr>
              <a:t>солистка</a:t>
            </a:r>
            <a:r>
              <a:rPr lang="ru-RU" sz="2800" dirty="0">
                <a:solidFill>
                  <a:schemeClr val="bg1"/>
                </a:solidFill>
              </a:rPr>
              <a:t>? </a:t>
            </a:r>
            <a:endParaRPr lang="ru-RU" sz="2800" dirty="0" smtClean="0">
              <a:solidFill>
                <a:schemeClr val="bg1"/>
              </a:solidFill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Эстрадные </a:t>
            </a:r>
            <a:r>
              <a:rPr lang="ru-RU" sz="2800" dirty="0">
                <a:solidFill>
                  <a:schemeClr val="bg1"/>
                </a:solidFill>
              </a:rPr>
              <a:t>хиты</a:t>
            </a:r>
            <a:r>
              <a:rPr lang="ru-RU" sz="2800" dirty="0" smtClean="0">
                <a:solidFill>
                  <a:schemeClr val="bg1"/>
                </a:solidFill>
              </a:rPr>
              <a:t>: «Мир </a:t>
            </a:r>
            <a:r>
              <a:rPr lang="ru-RU" sz="2800" dirty="0">
                <a:solidFill>
                  <a:schemeClr val="bg1"/>
                </a:solidFill>
              </a:rPr>
              <a:t>вашему дому», «</a:t>
            </a:r>
            <a:r>
              <a:rPr lang="ru-RU" sz="2800" dirty="0" err="1">
                <a:solidFill>
                  <a:schemeClr val="bg1"/>
                </a:solidFill>
              </a:rPr>
              <a:t>Недолюбила</a:t>
            </a:r>
            <a:r>
              <a:rPr lang="ru-RU" sz="2800" dirty="0" smtClean="0">
                <a:solidFill>
                  <a:schemeClr val="bg1"/>
                </a:solidFill>
              </a:rPr>
              <a:t>».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(2 балла)</a:t>
            </a:r>
          </a:p>
        </p:txBody>
      </p:sp>
    </p:spTree>
    <p:extLst>
      <p:ext uri="{BB962C8B-B14F-4D97-AF65-F5344CB8AC3E}">
        <p14:creationId xmlns:p14="http://schemas.microsoft.com/office/powerpoint/2010/main" val="220782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4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9" y="465988"/>
            <a:ext cx="866042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Известная франкоязычная певица бельгийско-итальянского происхождения и гражданка Канады, обладающая уникальным лирическим сопрано (диапазон 4,1 октавы</a:t>
            </a:r>
            <a:r>
              <a:rPr lang="ru-RU" sz="2800" dirty="0" smtClean="0">
                <a:solidFill>
                  <a:schemeClr val="bg1"/>
                </a:solidFill>
              </a:rPr>
              <a:t>)?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Эстрадные </a:t>
            </a:r>
            <a:r>
              <a:rPr lang="ru-RU" sz="2800" dirty="0">
                <a:solidFill>
                  <a:schemeClr val="bg1"/>
                </a:solidFill>
              </a:rPr>
              <a:t>хиты: «</a:t>
            </a:r>
            <a:r>
              <a:rPr lang="ru-RU" sz="2800" dirty="0" err="1">
                <a:solidFill>
                  <a:schemeClr val="bg1"/>
                </a:solidFill>
              </a:rPr>
              <a:t>Je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t'aime</a:t>
            </a:r>
            <a:r>
              <a:rPr lang="ru-RU" sz="2800" dirty="0">
                <a:solidFill>
                  <a:schemeClr val="bg1"/>
                </a:solidFill>
              </a:rPr>
              <a:t>» и «</a:t>
            </a:r>
            <a:r>
              <a:rPr lang="ru-RU" sz="2800" dirty="0" err="1">
                <a:solidFill>
                  <a:schemeClr val="bg1"/>
                </a:solidFill>
              </a:rPr>
              <a:t>Adagio</a:t>
            </a:r>
            <a:r>
              <a:rPr lang="ru-RU" sz="2800" dirty="0">
                <a:solidFill>
                  <a:schemeClr val="bg1"/>
                </a:solidFill>
              </a:rPr>
              <a:t>».</a:t>
            </a:r>
          </a:p>
        </p:txBody>
      </p:sp>
      <p:sp>
        <p:nvSpPr>
          <p:cNvPr id="9" name="Управляющая кнопка: ДАЛЬШЕ">
            <a:hlinkClick r:id="rId6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1" y="2885086"/>
            <a:ext cx="8462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Lara </a:t>
            </a:r>
            <a:r>
              <a:rPr lang="en-US" sz="6000" dirty="0" smtClean="0">
                <a:solidFill>
                  <a:schemeClr val="bg1"/>
                </a:solidFill>
              </a:rPr>
              <a:t>Fabian</a:t>
            </a:r>
            <a:endParaRPr lang="ru-RU" sz="6000" dirty="0" smtClean="0">
              <a:solidFill>
                <a:schemeClr val="bg1"/>
              </a:solidFill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Лара́ Софи Кэти </a:t>
            </a:r>
            <a:r>
              <a:rPr lang="ru-RU" sz="2000" dirty="0" err="1">
                <a:solidFill>
                  <a:schemeClr val="bg1"/>
                </a:solidFill>
              </a:rPr>
              <a:t>Крока́рт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smtClean="0">
                <a:solidFill>
                  <a:schemeClr val="bg1"/>
                </a:solidFill>
              </a:rPr>
              <a:t>родилась 9 января 1970 года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2" name="Lara Fabian - Je T’ai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4769" y="5439507"/>
            <a:ext cx="609600" cy="609600"/>
          </a:xfrm>
          <a:prstGeom prst="rect">
            <a:avLst/>
          </a:prstGeom>
        </p:spPr>
      </p:pic>
      <p:sp>
        <p:nvSpPr>
          <p:cNvPr id="8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</a:t>
            </a:r>
            <a:r>
              <a:rPr lang="ru-RU" sz="2000" dirty="0" smtClean="0">
                <a:solidFill>
                  <a:schemeClr val="bg1"/>
                </a:solidFill>
              </a:rPr>
              <a:t>(3 </a:t>
            </a:r>
            <a:r>
              <a:rPr lang="ru-RU" sz="2000" dirty="0">
                <a:solidFill>
                  <a:schemeClr val="bg1"/>
                </a:solidFill>
              </a:rPr>
              <a:t>балла)</a:t>
            </a:r>
          </a:p>
        </p:txBody>
      </p:sp>
    </p:spTree>
    <p:extLst>
      <p:ext uri="{BB962C8B-B14F-4D97-AF65-F5344CB8AC3E}">
        <p14:creationId xmlns:p14="http://schemas.microsoft.com/office/powerpoint/2010/main" val="304437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1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9" name="Управляющая кнопка: ДАЛЬШЕ">
            <a:hlinkClick r:id="rId4" action="ppaction://hlinksldjump" highlightClick="1">
              <a:snd r:embed="rId2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1" y="2355843"/>
            <a:ext cx="8462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Очень популярная, узнаваемая и часто звучащая </a:t>
            </a:r>
            <a:r>
              <a:rPr lang="ru-RU" sz="4000" dirty="0" smtClean="0">
                <a:solidFill>
                  <a:schemeClr val="bg1"/>
                </a:solidFill>
              </a:rPr>
              <a:t>песня.</a:t>
            </a:r>
          </a:p>
        </p:txBody>
      </p:sp>
      <p:sp>
        <p:nvSpPr>
          <p:cNvPr id="17" name="ВОПРОС"/>
          <p:cNvSpPr txBox="1"/>
          <p:nvPr/>
        </p:nvSpPr>
        <p:spPr>
          <a:xfrm>
            <a:off x="241789" y="465988"/>
            <a:ext cx="866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Что такое «хит» в музыке?</a:t>
            </a:r>
          </a:p>
        </p:txBody>
      </p:sp>
      <p:sp>
        <p:nvSpPr>
          <p:cNvPr id="8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(2 балла)</a:t>
            </a:r>
          </a:p>
        </p:txBody>
      </p:sp>
    </p:spTree>
    <p:extLst>
      <p:ext uri="{BB962C8B-B14F-4D97-AF65-F5344CB8AC3E}">
        <p14:creationId xmlns:p14="http://schemas.microsoft.com/office/powerpoint/2010/main" val="189237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9" y="465988"/>
            <a:ext cx="86604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называется музыкальный приём, когда певец быстро перебирает голосом несколько нот на один слог?</a:t>
            </a:r>
          </a:p>
        </p:txBody>
      </p:sp>
      <p:sp>
        <p:nvSpPr>
          <p:cNvPr id="9" name="Управляющая кнопка: ДАЛЬШЕ">
            <a:hlinkClick r:id="rId6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1" y="2684336"/>
            <a:ext cx="84625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</a:rPr>
              <a:t>Мелизм (рулада</a:t>
            </a:r>
            <a:r>
              <a:rPr lang="ru-RU" sz="6000" dirty="0" smtClean="0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3" name="Мелизмы - Пример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9939" y="5439507"/>
            <a:ext cx="609600" cy="609600"/>
          </a:xfrm>
          <a:prstGeom prst="rect">
            <a:avLst/>
          </a:prstGeom>
        </p:spPr>
      </p:pic>
      <p:sp>
        <p:nvSpPr>
          <p:cNvPr id="10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</a:t>
            </a:r>
            <a:r>
              <a:rPr lang="ru-RU" sz="2000" dirty="0" smtClean="0">
                <a:solidFill>
                  <a:schemeClr val="bg1"/>
                </a:solidFill>
              </a:rPr>
              <a:t>(3 </a:t>
            </a:r>
            <a:r>
              <a:rPr lang="ru-RU" sz="2000" dirty="0">
                <a:solidFill>
                  <a:schemeClr val="bg1"/>
                </a:solidFill>
              </a:rPr>
              <a:t>балла)</a:t>
            </a:r>
          </a:p>
        </p:txBody>
      </p:sp>
    </p:spTree>
    <p:extLst>
      <p:ext uri="{BB962C8B-B14F-4D97-AF65-F5344CB8AC3E}">
        <p14:creationId xmlns:p14="http://schemas.microsoft.com/office/powerpoint/2010/main" val="7560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9" name="Управляющая кнопка: ДАЛЬШЕ">
            <a:hlinkClick r:id="rId6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1" y="2355843"/>
            <a:ext cx="8462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Michael </a:t>
            </a:r>
            <a:r>
              <a:rPr lang="en-US" sz="6000" dirty="0" smtClean="0">
                <a:solidFill>
                  <a:schemeClr val="bg1"/>
                </a:solidFill>
              </a:rPr>
              <a:t>Jackson</a:t>
            </a:r>
            <a:endParaRPr lang="ru-RU" sz="6000" dirty="0" smtClean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Майкл </a:t>
            </a:r>
            <a:r>
              <a:rPr lang="ru-RU" sz="2000" dirty="0" err="1">
                <a:solidFill>
                  <a:schemeClr val="bg1"/>
                </a:solidFill>
              </a:rPr>
              <a:t>Джо́зеф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Дже́ксон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smtClean="0">
                <a:solidFill>
                  <a:schemeClr val="bg1"/>
                </a:solidFill>
              </a:rPr>
              <a:t>родился 29 августа 1958 года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7" name="ВОПРОС"/>
          <p:cNvSpPr txBox="1"/>
          <p:nvPr/>
        </p:nvSpPr>
        <p:spPr>
          <a:xfrm>
            <a:off x="241789" y="465988"/>
            <a:ext cx="86604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зовут легендарного артиста, «короля поп-музыки», автора лунной походки и хита «</a:t>
            </a:r>
            <a:r>
              <a:rPr lang="ru-RU" sz="2800" dirty="0" err="1">
                <a:solidFill>
                  <a:schemeClr val="bg1"/>
                </a:solidFill>
              </a:rPr>
              <a:t>Billie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Jean</a:t>
            </a:r>
            <a:r>
              <a:rPr lang="ru-RU" sz="2800" dirty="0">
                <a:solidFill>
                  <a:schemeClr val="bg1"/>
                </a:solidFill>
              </a:rPr>
              <a:t>»?</a:t>
            </a:r>
          </a:p>
        </p:txBody>
      </p:sp>
      <p:pic>
        <p:nvPicPr>
          <p:cNvPr id="2" name="Michael Jackson - Billie Je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0808" y="5278316"/>
            <a:ext cx="609600" cy="609600"/>
          </a:xfrm>
          <a:prstGeom prst="rect">
            <a:avLst/>
          </a:prstGeom>
        </p:spPr>
      </p:pic>
      <p:sp>
        <p:nvSpPr>
          <p:cNvPr id="10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(2 балла)</a:t>
            </a:r>
          </a:p>
        </p:txBody>
      </p:sp>
    </p:spTree>
    <p:extLst>
      <p:ext uri="{BB962C8B-B14F-4D97-AF65-F5344CB8AC3E}">
        <p14:creationId xmlns:p14="http://schemas.microsoft.com/office/powerpoint/2010/main" val="132982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2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90527" y="465988"/>
            <a:ext cx="2562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ПРАВИЛА ИГРЫ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335" y="1157703"/>
            <a:ext cx="8537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Игра состоит из трёх туров.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3335" y="1729899"/>
            <a:ext cx="8537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bg1"/>
                </a:solidFill>
              </a:rPr>
              <a:t>ТУР </a:t>
            </a:r>
            <a:r>
              <a:rPr lang="ru-RU" sz="2000" dirty="0">
                <a:solidFill>
                  <a:schemeClr val="bg1"/>
                </a:solidFill>
              </a:rPr>
              <a:t>1: «Разминка для голосовых связок</a:t>
            </a:r>
            <a:r>
              <a:rPr lang="ru-RU" sz="2000" dirty="0" smtClean="0">
                <a:solidFill>
                  <a:schemeClr val="bg1"/>
                </a:solidFill>
              </a:rPr>
              <a:t>» (</a:t>
            </a:r>
            <a:r>
              <a:rPr lang="ru-RU" sz="2000" dirty="0">
                <a:solidFill>
                  <a:schemeClr val="bg1"/>
                </a:solidFill>
              </a:rPr>
              <a:t>10 вопросов, 1 балл за ответ</a:t>
            </a:r>
            <a:r>
              <a:rPr lang="ru-RU" sz="2000" dirty="0" smtClean="0">
                <a:solidFill>
                  <a:schemeClr val="bg1"/>
                </a:solidFill>
              </a:rPr>
              <a:t>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3335" y="2299548"/>
            <a:ext cx="8537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ТУР 2: «В центре внимания» (5 вопросов, выбор сложности, легкий 2 балла, сложный 3 балла).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3335" y="3176973"/>
            <a:ext cx="8537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ТУР 3: «Финальный аккорд» (3 вопроса, 5 баллов за </a:t>
            </a:r>
            <a:r>
              <a:rPr lang="ru-RU" sz="2000" dirty="0" smtClean="0">
                <a:solidFill>
                  <a:schemeClr val="bg1"/>
                </a:solidFill>
              </a:rPr>
              <a:t>каждый правильный </a:t>
            </a:r>
            <a:r>
              <a:rPr lang="ru-RU" sz="2000" dirty="0">
                <a:solidFill>
                  <a:schemeClr val="bg1"/>
                </a:solidFill>
              </a:rPr>
              <a:t>развёрнутый ответ).</a:t>
            </a:r>
          </a:p>
        </p:txBody>
      </p:sp>
      <p:sp>
        <p:nvSpPr>
          <p:cNvPr id="11" name="Управляющая кнопка: настраиваемая 10">
            <a:hlinkClick r:id="" action="ppaction://hlinkshowjump?jump=nextslide" highlightClick="1">
              <a:snd r:embed="rId3" name="chimes.wav"/>
            </a:hlinkClick>
          </p:cNvPr>
          <p:cNvSpPr/>
          <p:nvPr/>
        </p:nvSpPr>
        <p:spPr>
          <a:xfrm>
            <a:off x="4572000" y="5310554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3" name="Управляющая кнопка: сведения 12">
            <a:hlinkClick r:id="" action="ppaction://hlinkshowjump?jump=lastslide" highlightClick="1">
              <a:snd r:embed="rId3" name="chimes.wav"/>
            </a:hlinkClick>
          </p:cNvPr>
          <p:cNvSpPr/>
          <p:nvPr/>
        </p:nvSpPr>
        <p:spPr>
          <a:xfrm>
            <a:off x="2544646" y="5310554"/>
            <a:ext cx="1491761" cy="465991"/>
          </a:xfrm>
          <a:prstGeom prst="actionButtonInformation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912202" y="465988"/>
            <a:ext cx="73195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зовут певицу, исполнившую главную роль в фильме «Золушка» и хиты</a:t>
            </a:r>
            <a:r>
              <a:rPr lang="ru-RU" sz="2800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«</a:t>
            </a:r>
            <a:r>
              <a:rPr lang="ru-RU" sz="2800" dirty="0">
                <a:solidFill>
                  <a:schemeClr val="bg1"/>
                </a:solidFill>
              </a:rPr>
              <a:t>Эхо любви», «Надежда»?</a:t>
            </a:r>
          </a:p>
        </p:txBody>
      </p:sp>
      <p:sp>
        <p:nvSpPr>
          <p:cNvPr id="9" name="Управляющая кнопка: ДАЛЬШЕ">
            <a:hlinkClick r:id="rId6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1" y="2885086"/>
            <a:ext cx="8462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</a:rPr>
              <a:t>Анна </a:t>
            </a:r>
            <a:r>
              <a:rPr lang="ru-RU" sz="6000" dirty="0" smtClean="0">
                <a:solidFill>
                  <a:schemeClr val="bg1"/>
                </a:solidFill>
              </a:rPr>
              <a:t>Герман</a:t>
            </a:r>
          </a:p>
          <a:p>
            <a:pPr algn="ctr"/>
            <a:r>
              <a:rPr lang="ru-RU" sz="2000" dirty="0" err="1">
                <a:solidFill>
                  <a:schemeClr val="bg1"/>
                </a:solidFill>
              </a:rPr>
              <a:t>А́нна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Викто́рия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Ге́рман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smtClean="0">
                <a:solidFill>
                  <a:schemeClr val="bg1"/>
                </a:solidFill>
              </a:rPr>
              <a:t>родилась 14 февраля 1936 года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3" name="Анна Герман - Надежд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6439" y="5438322"/>
            <a:ext cx="609600" cy="609600"/>
          </a:xfrm>
          <a:prstGeom prst="rect">
            <a:avLst/>
          </a:prstGeom>
        </p:spPr>
      </p:pic>
      <p:sp>
        <p:nvSpPr>
          <p:cNvPr id="10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</a:t>
            </a:r>
            <a:r>
              <a:rPr lang="ru-RU" sz="2000" dirty="0" smtClean="0">
                <a:solidFill>
                  <a:schemeClr val="bg1"/>
                </a:solidFill>
              </a:rPr>
              <a:t>(3 </a:t>
            </a:r>
            <a:r>
              <a:rPr lang="ru-RU" sz="2000" dirty="0">
                <a:solidFill>
                  <a:schemeClr val="bg1"/>
                </a:solidFill>
              </a:rPr>
              <a:t>балла)</a:t>
            </a:r>
          </a:p>
        </p:txBody>
      </p:sp>
    </p:spTree>
    <p:extLst>
      <p:ext uri="{BB962C8B-B14F-4D97-AF65-F5344CB8AC3E}">
        <p14:creationId xmlns:p14="http://schemas.microsoft.com/office/powerpoint/2010/main" val="300470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4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9" name="Управляющая кнопка: ДАЛЬШЕ">
            <a:hlinkClick r:id="rId6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1" y="2215167"/>
            <a:ext cx="84625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</a:rPr>
              <a:t>Рэп (хип-хоп</a:t>
            </a:r>
            <a:r>
              <a:rPr lang="ru-RU" sz="6000" dirty="0" smtClean="0">
                <a:solidFill>
                  <a:schemeClr val="bg1"/>
                </a:solidFill>
              </a:rPr>
              <a:t>)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это тесно связанные понятия, где хип-хоп (</a:t>
            </a:r>
            <a:r>
              <a:rPr lang="ru-RU" sz="2000" dirty="0" err="1">
                <a:solidFill>
                  <a:schemeClr val="bg1"/>
                </a:solidFill>
              </a:rPr>
              <a:t>hip-hop</a:t>
            </a:r>
            <a:r>
              <a:rPr lang="ru-RU" sz="2000" dirty="0">
                <a:solidFill>
                  <a:schemeClr val="bg1"/>
                </a:solidFill>
              </a:rPr>
              <a:t>) представляет собой масштабную афроамериканскую субкультуру, возникшую в 1970-х годах в Нью-Йорке, а рэп (</a:t>
            </a:r>
            <a:r>
              <a:rPr lang="ru-RU" sz="2000" dirty="0" err="1">
                <a:solidFill>
                  <a:schemeClr val="bg1"/>
                </a:solidFill>
              </a:rPr>
              <a:t>rap</a:t>
            </a:r>
            <a:r>
              <a:rPr lang="ru-RU" sz="2000" dirty="0">
                <a:solidFill>
                  <a:schemeClr val="bg1"/>
                </a:solidFill>
              </a:rPr>
              <a:t>) — это музыкальный жанр и способ исполнения (ритмичный речитатив) внутри этой культуры. </a:t>
            </a:r>
          </a:p>
        </p:txBody>
      </p:sp>
      <p:sp>
        <p:nvSpPr>
          <p:cNvPr id="17" name="ВОПРОС"/>
          <p:cNvSpPr txBox="1"/>
          <p:nvPr/>
        </p:nvSpPr>
        <p:spPr>
          <a:xfrm>
            <a:off x="241789" y="465988"/>
            <a:ext cx="86604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называется жанр музыки, где пение ритмично </a:t>
            </a:r>
            <a:r>
              <a:rPr lang="ru-RU" sz="2800" dirty="0" smtClean="0">
                <a:solidFill>
                  <a:schemeClr val="bg1"/>
                </a:solidFill>
              </a:rPr>
              <a:t>разговаривает?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Его мастера: </a:t>
            </a:r>
            <a:r>
              <a:rPr lang="ru-RU" sz="2800" dirty="0" err="1" smtClean="0">
                <a:solidFill>
                  <a:schemeClr val="bg1"/>
                </a:solidFill>
              </a:rPr>
              <a:t>Eminem</a:t>
            </a:r>
            <a:r>
              <a:rPr lang="ru-RU" sz="2800" dirty="0">
                <a:solidFill>
                  <a:schemeClr val="bg1"/>
                </a:solidFill>
              </a:rPr>
              <a:t>, Баста, </a:t>
            </a:r>
            <a:r>
              <a:rPr lang="ru-RU" sz="2800" dirty="0" err="1" smtClean="0">
                <a:solidFill>
                  <a:schemeClr val="bg1"/>
                </a:solidFill>
              </a:rPr>
              <a:t>Oxxxymiron</a:t>
            </a:r>
            <a:r>
              <a:rPr lang="ru-RU" sz="2800" dirty="0">
                <a:solidFill>
                  <a:schemeClr val="bg1"/>
                </a:solidFill>
              </a:rPr>
              <a:t>, </a:t>
            </a:r>
            <a:r>
              <a:rPr lang="ru-RU" sz="2800" dirty="0" err="1">
                <a:solidFill>
                  <a:schemeClr val="bg1"/>
                </a:solidFill>
              </a:rPr>
              <a:t>Децл</a:t>
            </a:r>
            <a:r>
              <a:rPr lang="ru-RU" sz="28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Баста - Всем нашим братьям [Новый Рэп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4769" y="5438322"/>
            <a:ext cx="609600" cy="609600"/>
          </a:xfrm>
          <a:prstGeom prst="rect">
            <a:avLst/>
          </a:prstGeom>
        </p:spPr>
      </p:pic>
      <p:sp>
        <p:nvSpPr>
          <p:cNvPr id="10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(2 балла)</a:t>
            </a:r>
          </a:p>
        </p:txBody>
      </p:sp>
    </p:spTree>
    <p:extLst>
      <p:ext uri="{BB962C8B-B14F-4D97-AF65-F5344CB8AC3E}">
        <p14:creationId xmlns:p14="http://schemas.microsoft.com/office/powerpoint/2010/main" val="343856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9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9" y="465988"/>
            <a:ext cx="86604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называется большая концертная площадка под открытым небом?</a:t>
            </a:r>
          </a:p>
        </p:txBody>
      </p:sp>
      <p:sp>
        <p:nvSpPr>
          <p:cNvPr id="9" name="Управляющая кнопка: ДАЛЬШЕ">
            <a:hlinkClick r:id="rId4" action="ppaction://hlinksldjump" highlightClick="1">
              <a:snd r:embed="rId2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2" y="1947094"/>
            <a:ext cx="84625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</a:rPr>
              <a:t>Амфитеатр (</a:t>
            </a:r>
            <a:r>
              <a:rPr lang="ru-RU" sz="6000" dirty="0" smtClean="0">
                <a:solidFill>
                  <a:schemeClr val="bg1"/>
                </a:solidFill>
              </a:rPr>
              <a:t>Стадион)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У древних греков и римлян: сооружение для зрелищ, в </a:t>
            </a:r>
            <a:r>
              <a:rPr lang="ru-RU" sz="2000" dirty="0" smtClean="0">
                <a:solidFill>
                  <a:schemeClr val="bg1"/>
                </a:solidFill>
              </a:rPr>
              <a:t>котором </a:t>
            </a:r>
            <a:r>
              <a:rPr lang="ru-RU" sz="2000" dirty="0">
                <a:solidFill>
                  <a:schemeClr val="bg1"/>
                </a:solidFill>
              </a:rPr>
              <a:t>места для зрителей возвышались </a:t>
            </a:r>
            <a:r>
              <a:rPr lang="ru-RU" sz="2000" dirty="0" smtClean="0">
                <a:solidFill>
                  <a:schemeClr val="bg1"/>
                </a:solidFill>
              </a:rPr>
              <a:t>полукругом.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8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</a:t>
            </a:r>
            <a:r>
              <a:rPr lang="ru-RU" sz="2000" dirty="0" smtClean="0">
                <a:solidFill>
                  <a:schemeClr val="bg1"/>
                </a:solidFill>
              </a:rPr>
              <a:t>(3 </a:t>
            </a:r>
            <a:r>
              <a:rPr lang="ru-RU" sz="2000" dirty="0">
                <a:solidFill>
                  <a:schemeClr val="bg1"/>
                </a:solidFill>
              </a:rPr>
              <a:t>балла)</a:t>
            </a:r>
          </a:p>
        </p:txBody>
      </p:sp>
    </p:spTree>
    <p:extLst>
      <p:ext uri="{BB962C8B-B14F-4D97-AF65-F5344CB8AC3E}">
        <p14:creationId xmlns:p14="http://schemas.microsoft.com/office/powerpoint/2010/main" val="370350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9" name="Управляющая кнопка: ДАЛЬШЕ">
            <a:hlinkClick r:id="rId6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1" y="1652454"/>
            <a:ext cx="84625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err="1">
                <a:solidFill>
                  <a:schemeClr val="bg1"/>
                </a:solidFill>
              </a:rPr>
              <a:t>Распевка</a:t>
            </a:r>
            <a:r>
              <a:rPr lang="ru-RU" sz="6000" dirty="0">
                <a:solidFill>
                  <a:schemeClr val="bg1"/>
                </a:solidFill>
              </a:rPr>
              <a:t> (</a:t>
            </a:r>
            <a:r>
              <a:rPr lang="ru-RU" sz="6000" dirty="0" smtClean="0">
                <a:solidFill>
                  <a:schemeClr val="bg1"/>
                </a:solidFill>
              </a:rPr>
              <a:t>вокализ)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комплекс вокальных упражнений, предназначенный для разогрева голосовых связок, настройки дыхания, развития артикуляции и подготовки певческого аппарата к нагрузкам перед исполнением музыкальных произведений. Это разминка, помогающая укрепить связки, расширить диапазон и улучшить музыкальный слух. </a:t>
            </a:r>
          </a:p>
        </p:txBody>
      </p:sp>
      <p:sp>
        <p:nvSpPr>
          <p:cNvPr id="17" name="ВОПРОС"/>
          <p:cNvSpPr txBox="1"/>
          <p:nvPr/>
        </p:nvSpPr>
        <p:spPr>
          <a:xfrm>
            <a:off x="241789" y="465988"/>
            <a:ext cx="86604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называется специальная подготовка голоса перед выступлением с помощью специальных упражнений?</a:t>
            </a:r>
          </a:p>
        </p:txBody>
      </p:sp>
      <p:pic>
        <p:nvPicPr>
          <p:cNvPr id="2" name="Распевка - Весёлый вокализ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0277" y="5259815"/>
            <a:ext cx="609600" cy="609600"/>
          </a:xfrm>
          <a:prstGeom prst="rect">
            <a:avLst/>
          </a:prstGeom>
        </p:spPr>
      </p:pic>
      <p:sp>
        <p:nvSpPr>
          <p:cNvPr id="10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(2 балла)</a:t>
            </a:r>
          </a:p>
        </p:txBody>
      </p:sp>
    </p:spTree>
    <p:extLst>
      <p:ext uri="{BB962C8B-B14F-4D97-AF65-F5344CB8AC3E}">
        <p14:creationId xmlns:p14="http://schemas.microsoft.com/office/powerpoint/2010/main" val="394519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9" y="465988"/>
            <a:ext cx="86604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называется человек, который отвечает за художественную идею номера, движения певца на сцене и иногда хореографию?</a:t>
            </a:r>
          </a:p>
        </p:txBody>
      </p:sp>
      <p:sp>
        <p:nvSpPr>
          <p:cNvPr id="9" name="Управляющая кнопка: ДАЛЬШЕ">
            <a:hlinkClick r:id="rId4" action="ppaction://hlinksldjump" highlightClick="1">
              <a:snd r:embed="rId2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1" name="ОТВЕТ"/>
          <p:cNvSpPr txBox="1"/>
          <p:nvPr/>
        </p:nvSpPr>
        <p:spPr>
          <a:xfrm>
            <a:off x="340702" y="2380226"/>
            <a:ext cx="8462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Режиссёр-постановщик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(или хореограф, если речь только о танцах)</a:t>
            </a:r>
          </a:p>
        </p:txBody>
      </p:sp>
      <p:sp>
        <p:nvSpPr>
          <p:cNvPr id="8" name="КНОПКА показать ответ">
            <a:hlinkClick r:id="" action="ppaction://noaction" highlightClick="1"/>
          </p:cNvPr>
          <p:cNvSpPr/>
          <p:nvPr/>
        </p:nvSpPr>
        <p:spPr>
          <a:xfrm>
            <a:off x="2211266" y="4933462"/>
            <a:ext cx="4721469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ПОКАЗАТЬ </a:t>
            </a:r>
            <a:r>
              <a:rPr lang="ru-RU" sz="2000" dirty="0">
                <a:solidFill>
                  <a:schemeClr val="bg1"/>
                </a:solidFill>
              </a:rPr>
              <a:t>ПРАВИЛЬНЫЙ ОТВЕТ </a:t>
            </a:r>
            <a:r>
              <a:rPr lang="ru-RU" sz="2000" dirty="0" smtClean="0">
                <a:solidFill>
                  <a:schemeClr val="bg1"/>
                </a:solidFill>
              </a:rPr>
              <a:t>(3 </a:t>
            </a:r>
            <a:r>
              <a:rPr lang="ru-RU" sz="2000" dirty="0">
                <a:solidFill>
                  <a:schemeClr val="bg1"/>
                </a:solidFill>
              </a:rPr>
              <a:t>балла)</a:t>
            </a:r>
          </a:p>
        </p:txBody>
      </p:sp>
    </p:spTree>
    <p:extLst>
      <p:ext uri="{BB962C8B-B14F-4D97-AF65-F5344CB8AC3E}">
        <p14:creationId xmlns:p14="http://schemas.microsoft.com/office/powerpoint/2010/main" val="391204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04299" y="501156"/>
            <a:ext cx="19354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ТУР 3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334" y="1481651"/>
            <a:ext cx="8537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«Финальный </a:t>
            </a:r>
            <a:r>
              <a:rPr lang="ru-RU" sz="3600" dirty="0" smtClean="0">
                <a:solidFill>
                  <a:schemeClr val="bg1"/>
                </a:solidFill>
              </a:rPr>
              <a:t>аккорд»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3 </a:t>
            </a:r>
            <a:r>
              <a:rPr lang="ru-RU" sz="2000" dirty="0">
                <a:solidFill>
                  <a:schemeClr val="bg1"/>
                </a:solidFill>
              </a:rPr>
              <a:t>вопроса, 5 баллов за каждый правильный развёрнутый </a:t>
            </a:r>
            <a:r>
              <a:rPr lang="ru-RU" sz="2000" dirty="0" smtClean="0">
                <a:solidFill>
                  <a:schemeClr val="bg1"/>
                </a:solidFill>
              </a:rPr>
              <a:t>ответ.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1">
            <a:hlinkClick r:id="rId3" action="ppaction://hlinksldjump">
              <a:snd r:embed="rId4" name="chimes.wav"/>
            </a:hlinkClick>
          </p:cNvPr>
          <p:cNvSpPr/>
          <p:nvPr/>
        </p:nvSpPr>
        <p:spPr>
          <a:xfrm>
            <a:off x="2074982" y="2998981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</a:t>
            </a:r>
            <a:endParaRPr lang="ru-RU" sz="4800" dirty="0"/>
          </a:p>
        </p:txBody>
      </p:sp>
      <p:sp>
        <p:nvSpPr>
          <p:cNvPr id="12" name="2">
            <a:hlinkClick r:id="rId5" action="ppaction://hlinksldjump">
              <a:snd r:embed="rId4" name="chimes.wav"/>
            </a:hlinkClick>
          </p:cNvPr>
          <p:cNvSpPr/>
          <p:nvPr/>
        </p:nvSpPr>
        <p:spPr>
          <a:xfrm>
            <a:off x="3978518" y="2998981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2</a:t>
            </a:r>
            <a:endParaRPr lang="ru-RU" sz="4800" dirty="0"/>
          </a:p>
        </p:txBody>
      </p:sp>
      <p:sp>
        <p:nvSpPr>
          <p:cNvPr id="14" name="3">
            <a:hlinkClick r:id="rId6" action="ppaction://hlinksldjump">
              <a:snd r:embed="rId4" name="chimes.wav"/>
            </a:hlinkClick>
          </p:cNvPr>
          <p:cNvSpPr/>
          <p:nvPr/>
        </p:nvSpPr>
        <p:spPr>
          <a:xfrm>
            <a:off x="5882054" y="2998981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3</a:t>
            </a:r>
            <a:endParaRPr lang="ru-RU" sz="4800" dirty="0"/>
          </a:p>
        </p:txBody>
      </p:sp>
      <p:sp>
        <p:nvSpPr>
          <p:cNvPr id="22" name="Управляющая кнопка: ДАЛЬШЕ">
            <a:hlinkClick r:id="rId7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103685" y="5583116"/>
            <a:ext cx="293663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ПОДВЕДЕНИЕ ИТОГОВ</a:t>
            </a:r>
          </a:p>
        </p:txBody>
      </p:sp>
    </p:spTree>
    <p:extLst>
      <p:ext uri="{BB962C8B-B14F-4D97-AF65-F5344CB8AC3E}">
        <p14:creationId xmlns:p14="http://schemas.microsoft.com/office/powerpoint/2010/main" val="57335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9" y="614935"/>
            <a:ext cx="8660423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«Угадай артиста по фактам</a:t>
            </a:r>
            <a:r>
              <a:rPr lang="ru-RU" sz="3600" dirty="0" smtClean="0">
                <a:solidFill>
                  <a:schemeClr val="bg1"/>
                </a:solidFill>
              </a:rPr>
              <a:t>»:</a:t>
            </a:r>
          </a:p>
          <a:p>
            <a:pPr algn="ctr"/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Факт 1: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Выдающийся </a:t>
            </a:r>
            <a:r>
              <a:rPr lang="ru-RU" sz="2000" dirty="0">
                <a:solidFill>
                  <a:schemeClr val="bg1"/>
                </a:solidFill>
              </a:rPr>
              <a:t>советский и российский певец, композитор и </a:t>
            </a:r>
            <a:r>
              <a:rPr lang="ru-RU" sz="2000" dirty="0" smtClean="0">
                <a:solidFill>
                  <a:schemeClr val="bg1"/>
                </a:solidFill>
              </a:rPr>
              <a:t>поэт.</a:t>
            </a:r>
          </a:p>
          <a:p>
            <a:pPr algn="ctr"/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Факт 2: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Один </a:t>
            </a:r>
            <a:r>
              <a:rPr lang="ru-RU" sz="2000" dirty="0">
                <a:solidFill>
                  <a:schemeClr val="bg1"/>
                </a:solidFill>
              </a:rPr>
              <a:t>из основоположников русского рока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pPr algn="ctr"/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Факт 3: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Одна </a:t>
            </a:r>
            <a:r>
              <a:rPr lang="ru-RU" sz="2000" dirty="0">
                <a:solidFill>
                  <a:schemeClr val="bg1"/>
                </a:solidFill>
              </a:rPr>
              <a:t>из его самых известных песен «Как молоды мы были</a:t>
            </a:r>
            <a:r>
              <a:rPr lang="ru-RU" sz="2000" dirty="0" smtClean="0">
                <a:solidFill>
                  <a:schemeClr val="bg1"/>
                </a:solidFill>
              </a:rPr>
              <a:t>».</a:t>
            </a:r>
          </a:p>
          <a:p>
            <a:pPr algn="ctr"/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Факт 4: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Был </a:t>
            </a:r>
            <a:r>
              <a:rPr lang="ru-RU" sz="2000" dirty="0">
                <a:solidFill>
                  <a:schemeClr val="bg1"/>
                </a:solidFill>
              </a:rPr>
              <a:t>наставником популярного шоу «Голос».</a:t>
            </a:r>
          </a:p>
        </p:txBody>
      </p:sp>
      <p:sp>
        <p:nvSpPr>
          <p:cNvPr id="9" name="Управляющая кнопка: ДАЛЬШЕ">
            <a:hlinkClick r:id="" action="ppaction://hlinkshowjump?jump=nextslide" highlightClick="1">
              <a:snd r:embed="rId3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ОТВЕТ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2436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8" y="975415"/>
            <a:ext cx="866042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Александр Борисович </a:t>
            </a:r>
            <a:r>
              <a:rPr lang="ru-RU" sz="3600" dirty="0" smtClean="0">
                <a:solidFill>
                  <a:schemeClr val="bg1"/>
                </a:solidFill>
              </a:rPr>
              <a:t>Градский</a:t>
            </a:r>
          </a:p>
          <a:p>
            <a:pPr algn="ctr"/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Александр Борисович автор </a:t>
            </a:r>
            <a:r>
              <a:rPr lang="ru-RU" sz="2400" dirty="0">
                <a:solidFill>
                  <a:schemeClr val="bg1"/>
                </a:solidFill>
              </a:rPr>
              <a:t>музыки к более чем 40 фильмам, рок-опер («Стадион», «Мастер и Маргарита») и множества песен. Обладал уникальным диапазоном и неповторимым тембром. Основал легендарные группы «Славяне» (1965) и «Скоморохи» (1966). В октябре 2012 года стал наставником в премьерном сезоне популярного телепроекта «Голос» на Первом </a:t>
            </a:r>
            <a:r>
              <a:rPr lang="ru-RU" sz="2400" dirty="0" smtClean="0">
                <a:solidFill>
                  <a:schemeClr val="bg1"/>
                </a:solidFill>
              </a:rPr>
              <a:t>канале, был наставником на этом проекте 5 раз.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Управляющая кнопка: ДАЛЬШЕ">
            <a:hlinkClick r:id="rId3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103685" y="5583116"/>
            <a:ext cx="293663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СЛЕДУЮЩИЙ ВОПРОС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98292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50581" y="1397450"/>
            <a:ext cx="866042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«Музыкальный словарь</a:t>
            </a:r>
            <a:r>
              <a:rPr lang="ru-RU" sz="3600" dirty="0" smtClean="0">
                <a:solidFill>
                  <a:schemeClr val="bg1"/>
                </a:solidFill>
              </a:rPr>
              <a:t>»</a:t>
            </a:r>
          </a:p>
          <a:p>
            <a:pPr algn="ctr"/>
            <a:endParaRPr lang="ru-RU" sz="1200" dirty="0" smtClean="0">
              <a:solidFill>
                <a:schemeClr val="bg1"/>
              </a:solidFill>
            </a:endParaRPr>
          </a:p>
          <a:p>
            <a:pPr algn="ctr"/>
            <a:endParaRPr lang="ru-RU" sz="1200" dirty="0">
              <a:solidFill>
                <a:schemeClr val="bg1"/>
              </a:solidFill>
            </a:endParaRPr>
          </a:p>
          <a:p>
            <a:pPr algn="ctr"/>
            <a:endParaRPr lang="ru-RU" sz="1200" dirty="0" smtClean="0">
              <a:solidFill>
                <a:schemeClr val="bg1"/>
              </a:solidFill>
            </a:endParaRPr>
          </a:p>
          <a:p>
            <a:pPr algn="ctr"/>
            <a:endParaRPr lang="ru-RU" sz="1200" dirty="0">
              <a:solidFill>
                <a:schemeClr val="bg1"/>
              </a:solidFill>
            </a:endParaRPr>
          </a:p>
          <a:p>
            <a:pPr algn="ctr"/>
            <a:endParaRPr lang="ru-RU" sz="1200" dirty="0" smtClean="0">
              <a:solidFill>
                <a:schemeClr val="bg1"/>
              </a:solidFill>
            </a:endParaRPr>
          </a:p>
          <a:p>
            <a:pPr algn="ctr"/>
            <a:endParaRPr lang="ru-RU" sz="1200" dirty="0">
              <a:solidFill>
                <a:schemeClr val="bg1"/>
              </a:solidFill>
            </a:endParaRP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bg1"/>
                </a:solidFill>
              </a:rPr>
              <a:t>Объясните</a:t>
            </a:r>
            <a:r>
              <a:rPr lang="ru-RU" sz="2800" dirty="0">
                <a:solidFill>
                  <a:schemeClr val="bg1"/>
                </a:solidFill>
              </a:rPr>
              <a:t>, что такое «А капелла».</a:t>
            </a:r>
          </a:p>
        </p:txBody>
      </p:sp>
      <p:sp>
        <p:nvSpPr>
          <p:cNvPr id="9" name="Управляющая кнопка: ДАЛЬШЕ">
            <a:hlinkClick r:id="" action="ppaction://hlinkshowjump?jump=nextslide" highlightClick="1">
              <a:snd r:embed="rId3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ОТВЕТ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3183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8" y="975415"/>
            <a:ext cx="866042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А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>
                <a:solidFill>
                  <a:schemeClr val="bg1"/>
                </a:solidFill>
              </a:rPr>
              <a:t>cappella</a:t>
            </a:r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А капелла (итал. a </a:t>
            </a:r>
            <a:r>
              <a:rPr lang="ru-RU" sz="2400" dirty="0" err="1">
                <a:solidFill>
                  <a:schemeClr val="bg1"/>
                </a:solidFill>
              </a:rPr>
              <a:t>cappella</a:t>
            </a:r>
            <a:r>
              <a:rPr lang="ru-RU" sz="2400" dirty="0">
                <a:solidFill>
                  <a:schemeClr val="bg1"/>
                </a:solidFill>
              </a:rPr>
              <a:t> — «как в капелле/часовне») — это исполнение вокальной музыки (пение) без инструментального сопровождения. В таком стиле голос является единственным источником мелодии, гармонии и ритма. А капелла часто ассоциируется с церковной музыкой и народным творчеством. Пение может быть сольным, ансамблевым или хоровым. Требует высокой точности голоса от исполнителей, так как нет музыкальной поддержки.</a:t>
            </a:r>
          </a:p>
        </p:txBody>
      </p:sp>
      <p:sp>
        <p:nvSpPr>
          <p:cNvPr id="9" name="Управляющая кнопка: ДАЛЬШЕ">
            <a:hlinkClick r:id="rId3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103685" y="5583116"/>
            <a:ext cx="293663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СЛЕДУЮЩИЙ ВОПРОС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23779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04299" y="465988"/>
            <a:ext cx="19354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ТУР 1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334" y="1356568"/>
            <a:ext cx="8537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«Разминка для голосовых </a:t>
            </a:r>
            <a:r>
              <a:rPr lang="ru-RU" sz="3600" dirty="0" smtClean="0">
                <a:solidFill>
                  <a:schemeClr val="bg1"/>
                </a:solidFill>
              </a:rPr>
              <a:t>связок»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1 </a:t>
            </a:r>
            <a:r>
              <a:rPr lang="ru-RU" sz="2000" dirty="0">
                <a:solidFill>
                  <a:schemeClr val="bg1"/>
                </a:solidFill>
              </a:rPr>
              <a:t>балл за </a:t>
            </a:r>
            <a:r>
              <a:rPr lang="ru-RU" sz="2000" dirty="0" smtClean="0">
                <a:solidFill>
                  <a:schemeClr val="bg1"/>
                </a:solidFill>
              </a:rPr>
              <a:t>правильный ответ </a:t>
            </a:r>
          </a:p>
        </p:txBody>
      </p:sp>
      <p:sp>
        <p:nvSpPr>
          <p:cNvPr id="11" name="Управляющая кнопка: настраиваемая 10">
            <a:hlinkClick r:id="rId3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826119" y="5767754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 ТУР</a:t>
            </a:r>
            <a:endParaRPr lang="ru-RU" sz="2000" b="1" dirty="0"/>
          </a:p>
        </p:txBody>
      </p:sp>
      <p:sp>
        <p:nvSpPr>
          <p:cNvPr id="3" name="1">
            <a:hlinkClick r:id="rId5" action="ppaction://hlinksldjump">
              <a:snd r:embed="rId4" name="chimes.wav"/>
            </a:hlinkClick>
          </p:cNvPr>
          <p:cNvSpPr/>
          <p:nvPr/>
        </p:nvSpPr>
        <p:spPr>
          <a:xfrm>
            <a:off x="677007" y="2585746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</a:t>
            </a:r>
            <a:endParaRPr lang="ru-RU" sz="4800" dirty="0"/>
          </a:p>
        </p:txBody>
      </p:sp>
      <p:sp>
        <p:nvSpPr>
          <p:cNvPr id="12" name="2">
            <a:hlinkClick r:id="rId6" action="ppaction://hlinksldjump">
              <a:snd r:embed="rId4" name="chimes.wav"/>
            </a:hlinkClick>
          </p:cNvPr>
          <p:cNvSpPr/>
          <p:nvPr/>
        </p:nvSpPr>
        <p:spPr>
          <a:xfrm>
            <a:off x="2327763" y="2585746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2</a:t>
            </a:r>
            <a:endParaRPr lang="ru-RU" sz="4800" dirty="0"/>
          </a:p>
        </p:txBody>
      </p:sp>
      <p:sp>
        <p:nvSpPr>
          <p:cNvPr id="14" name="3">
            <a:hlinkClick r:id="rId7" action="ppaction://hlinksldjump">
              <a:snd r:embed="rId4" name="chimes.wav"/>
            </a:hlinkClick>
          </p:cNvPr>
          <p:cNvSpPr/>
          <p:nvPr/>
        </p:nvSpPr>
        <p:spPr>
          <a:xfrm>
            <a:off x="3978519" y="2585746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3</a:t>
            </a:r>
            <a:endParaRPr lang="ru-RU" sz="4800" dirty="0"/>
          </a:p>
        </p:txBody>
      </p:sp>
      <p:sp>
        <p:nvSpPr>
          <p:cNvPr id="15" name="4">
            <a:hlinkClick r:id="rId8" action="ppaction://hlinksldjump">
              <a:snd r:embed="rId4" name="chimes.wav"/>
            </a:hlinkClick>
          </p:cNvPr>
          <p:cNvSpPr/>
          <p:nvPr/>
        </p:nvSpPr>
        <p:spPr>
          <a:xfrm>
            <a:off x="5629275" y="2585746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4</a:t>
            </a:r>
            <a:endParaRPr lang="ru-RU" sz="4800" dirty="0"/>
          </a:p>
        </p:txBody>
      </p:sp>
      <p:sp>
        <p:nvSpPr>
          <p:cNvPr id="16" name="5">
            <a:hlinkClick r:id="rId9" action="ppaction://hlinksldjump">
              <a:snd r:embed="rId4" name="chimes.wav"/>
            </a:hlinkClick>
          </p:cNvPr>
          <p:cNvSpPr/>
          <p:nvPr/>
        </p:nvSpPr>
        <p:spPr>
          <a:xfrm>
            <a:off x="7280031" y="2585746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5</a:t>
            </a:r>
            <a:endParaRPr lang="ru-RU" sz="4800" dirty="0"/>
          </a:p>
        </p:txBody>
      </p:sp>
      <p:sp>
        <p:nvSpPr>
          <p:cNvPr id="17" name="6">
            <a:hlinkClick r:id="rId10" action="ppaction://hlinksldjump">
              <a:snd r:embed="rId4" name="chimes.wav"/>
            </a:hlinkClick>
          </p:cNvPr>
          <p:cNvSpPr/>
          <p:nvPr/>
        </p:nvSpPr>
        <p:spPr>
          <a:xfrm>
            <a:off x="677007" y="4026878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6</a:t>
            </a:r>
            <a:endParaRPr lang="ru-RU" sz="4800" dirty="0"/>
          </a:p>
        </p:txBody>
      </p:sp>
      <p:sp>
        <p:nvSpPr>
          <p:cNvPr id="18" name="7">
            <a:hlinkClick r:id="rId11" action="ppaction://hlinksldjump">
              <a:snd r:embed="rId4" name="chimes.wav"/>
            </a:hlinkClick>
          </p:cNvPr>
          <p:cNvSpPr/>
          <p:nvPr/>
        </p:nvSpPr>
        <p:spPr>
          <a:xfrm>
            <a:off x="2327763" y="4026878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7</a:t>
            </a:r>
            <a:endParaRPr lang="ru-RU" sz="4800" dirty="0"/>
          </a:p>
        </p:txBody>
      </p:sp>
      <p:sp>
        <p:nvSpPr>
          <p:cNvPr id="19" name="8">
            <a:hlinkClick r:id="rId12" action="ppaction://hlinksldjump">
              <a:snd r:embed="rId4" name="chimes.wav"/>
            </a:hlinkClick>
          </p:cNvPr>
          <p:cNvSpPr/>
          <p:nvPr/>
        </p:nvSpPr>
        <p:spPr>
          <a:xfrm>
            <a:off x="3978519" y="4026878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8</a:t>
            </a:r>
            <a:endParaRPr lang="ru-RU" sz="4800" dirty="0"/>
          </a:p>
        </p:txBody>
      </p:sp>
      <p:sp>
        <p:nvSpPr>
          <p:cNvPr id="20" name="9">
            <a:hlinkClick r:id="rId13" action="ppaction://hlinksldjump">
              <a:snd r:embed="rId4" name="chimes.wav"/>
            </a:hlinkClick>
          </p:cNvPr>
          <p:cNvSpPr/>
          <p:nvPr/>
        </p:nvSpPr>
        <p:spPr>
          <a:xfrm>
            <a:off x="5629275" y="4026878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9</a:t>
            </a:r>
            <a:endParaRPr lang="ru-RU" sz="4800" dirty="0"/>
          </a:p>
        </p:txBody>
      </p:sp>
      <p:sp>
        <p:nvSpPr>
          <p:cNvPr id="21" name="10">
            <a:hlinkClick r:id="rId14" action="ppaction://hlinksldjump">
              <a:snd r:embed="rId4" name="chimes.wav"/>
            </a:hlinkClick>
          </p:cNvPr>
          <p:cNvSpPr/>
          <p:nvPr/>
        </p:nvSpPr>
        <p:spPr>
          <a:xfrm>
            <a:off x="7280031" y="4026878"/>
            <a:ext cx="1186962" cy="11430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10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7179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9" y="614935"/>
            <a:ext cx="86604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«Шлягер всех </a:t>
            </a:r>
            <a:r>
              <a:rPr lang="ru-RU" sz="3600" dirty="0" smtClean="0">
                <a:solidFill>
                  <a:schemeClr val="bg1"/>
                </a:solidFill>
              </a:rPr>
              <a:t>времён»</a:t>
            </a:r>
          </a:p>
          <a:p>
            <a:pPr algn="ctr"/>
            <a:endParaRPr lang="ru-RU" sz="1200" dirty="0" smtClean="0">
              <a:solidFill>
                <a:schemeClr val="bg1"/>
              </a:solidFill>
            </a:endParaRPr>
          </a:p>
          <a:p>
            <a:pPr algn="ctr"/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Подсказка 1: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Эту песню исполняла группа «</a:t>
            </a:r>
            <a:r>
              <a:rPr lang="ru-RU" sz="2000" dirty="0" err="1">
                <a:solidFill>
                  <a:schemeClr val="bg1"/>
                </a:solidFill>
              </a:rPr>
              <a:t>Queen</a:t>
            </a:r>
            <a:r>
              <a:rPr lang="ru-RU" sz="2000" dirty="0">
                <a:solidFill>
                  <a:schemeClr val="bg1"/>
                </a:solidFill>
              </a:rPr>
              <a:t>».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Подсказка </a:t>
            </a:r>
            <a:r>
              <a:rPr lang="ru-RU" sz="2000" dirty="0" smtClean="0">
                <a:solidFill>
                  <a:schemeClr val="bg1"/>
                </a:solidFill>
              </a:rPr>
              <a:t>2: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В ней есть знаменитая партия, где публика может хлопать и топать в такт.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Подсказка </a:t>
            </a:r>
            <a:r>
              <a:rPr lang="ru-RU" sz="2000" dirty="0" smtClean="0">
                <a:solidFill>
                  <a:schemeClr val="bg1"/>
                </a:solidFill>
              </a:rPr>
              <a:t>3: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Её название — это не только стадионный гимн, но и игра слов, заложенная в названии и переводится как «Мы вас раскачаем» или «Мы вас </a:t>
            </a:r>
            <a:r>
              <a:rPr lang="ru-RU" sz="2000" dirty="0" smtClean="0">
                <a:solidFill>
                  <a:schemeClr val="bg1"/>
                </a:solidFill>
              </a:rPr>
              <a:t>потрясём».</a:t>
            </a:r>
          </a:p>
        </p:txBody>
      </p:sp>
      <p:sp>
        <p:nvSpPr>
          <p:cNvPr id="9" name="Управляющая кнопка: ДАЛЬШЕ">
            <a:hlinkClick r:id="" action="ppaction://hlinkshowjump?jump=nextslide" highlightClick="1">
              <a:snd r:embed="rId3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ОТВЕТ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9596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8" y="975415"/>
            <a:ext cx="866042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«We Will Rock You</a:t>
            </a:r>
            <a:r>
              <a:rPr lang="en-US" sz="3600" dirty="0" smtClean="0">
                <a:solidFill>
                  <a:schemeClr val="bg1"/>
                </a:solidFill>
              </a:rPr>
              <a:t>»</a:t>
            </a:r>
            <a:endParaRPr lang="ru-RU" sz="3600" dirty="0" smtClean="0">
              <a:solidFill>
                <a:schemeClr val="bg1"/>
              </a:solidFill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культовая песня британской рок-группы </a:t>
            </a:r>
            <a:r>
              <a:rPr lang="ru-RU" sz="2400" dirty="0" err="1">
                <a:solidFill>
                  <a:schemeClr val="bg1"/>
                </a:solidFill>
              </a:rPr>
              <a:t>Queen</a:t>
            </a:r>
            <a:r>
              <a:rPr lang="ru-RU" sz="2400" dirty="0">
                <a:solidFill>
                  <a:schemeClr val="bg1"/>
                </a:solidFill>
              </a:rPr>
              <a:t>, написанная гитаристом Брайаном </a:t>
            </a:r>
            <a:r>
              <a:rPr lang="ru-RU" sz="2400" dirty="0" err="1">
                <a:solidFill>
                  <a:schemeClr val="bg1"/>
                </a:solidFill>
              </a:rPr>
              <a:t>Мэем</a:t>
            </a:r>
            <a:r>
              <a:rPr lang="ru-RU" sz="2400" dirty="0">
                <a:solidFill>
                  <a:schemeClr val="bg1"/>
                </a:solidFill>
              </a:rPr>
              <a:t> для альбома </a:t>
            </a:r>
            <a:r>
              <a:rPr lang="ru-RU" sz="2400" dirty="0" err="1">
                <a:solidFill>
                  <a:schemeClr val="bg1"/>
                </a:solidFill>
              </a:rPr>
              <a:t>News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of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the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World</a:t>
            </a:r>
            <a:r>
              <a:rPr lang="ru-RU" sz="2400" dirty="0">
                <a:solidFill>
                  <a:schemeClr val="bg1"/>
                </a:solidFill>
              </a:rPr>
              <a:t> (1977). Она известна уникальным ритмом (два удара ногой и хлопок), почти полным отсутствием инструментов, кроме финального гитарного соло, и часто звучит на спортивных мероприятиях вместе с «</a:t>
            </a:r>
            <a:r>
              <a:rPr lang="ru-RU" sz="2400" dirty="0" err="1">
                <a:solidFill>
                  <a:schemeClr val="bg1"/>
                </a:solidFill>
              </a:rPr>
              <a:t>We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Are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the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Champions</a:t>
            </a:r>
            <a:r>
              <a:rPr lang="ru-RU" sz="2400" dirty="0">
                <a:solidFill>
                  <a:schemeClr val="bg1"/>
                </a:solidFill>
              </a:rPr>
              <a:t>». В 2004 году песня заняла 330-е место в списке «500 величайших песен всех времён» по версии журнала </a:t>
            </a:r>
            <a:r>
              <a:rPr lang="ru-RU" sz="2400" dirty="0" err="1">
                <a:solidFill>
                  <a:schemeClr val="bg1"/>
                </a:solidFill>
              </a:rPr>
              <a:t>Rolling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Stone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Управляющая кнопка: ДАЛЬШЕ">
            <a:hlinkClick r:id="rId3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3103685" y="5583116"/>
            <a:ext cx="293663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СЛЕДУЮЩИЙ ВОПРОС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7662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8" y="166524"/>
            <a:ext cx="866042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ПОДВЕДЕНИЕ ИТОГОВ</a:t>
            </a:r>
          </a:p>
          <a:p>
            <a:pPr algn="ctr"/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1-15 </a:t>
            </a:r>
            <a:r>
              <a:rPr lang="ru-RU" sz="2000" dirty="0">
                <a:solidFill>
                  <a:schemeClr val="bg1"/>
                </a:solidFill>
              </a:rPr>
              <a:t>баллов: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Талант</a:t>
            </a:r>
            <a:r>
              <a:rPr lang="ru-RU" sz="2000" dirty="0">
                <a:solidFill>
                  <a:schemeClr val="bg1"/>
                </a:solidFill>
              </a:rPr>
              <a:t>! Ты только начинаешь свой путь в мире музыки. Слушай больше хороших песен, и в следующий раз результат будет выше!</a:t>
            </a:r>
          </a:p>
          <a:p>
            <a:pPr algn="ctr"/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16-25 баллов: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Звезда</a:t>
            </a:r>
            <a:r>
              <a:rPr lang="ru-RU" sz="2000" dirty="0">
                <a:solidFill>
                  <a:schemeClr val="bg1"/>
                </a:solidFill>
              </a:rPr>
              <a:t>! Ты отлично разбираешься в эстрадном вокале. У тебя хороший музыкальный кругозор и слух.</a:t>
            </a:r>
          </a:p>
          <a:p>
            <a:pPr algn="ctr"/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26-35 баллов: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Суперзвезда</a:t>
            </a:r>
            <a:r>
              <a:rPr lang="ru-RU" sz="2000" dirty="0">
                <a:solidFill>
                  <a:schemeClr val="bg1"/>
                </a:solidFill>
              </a:rPr>
              <a:t>! Ты — настоящий эксперт! Возможно, ты сам занимаешься вокалом или просто страстный фанат музыки. Браво!</a:t>
            </a:r>
          </a:p>
        </p:txBody>
      </p:sp>
      <p:sp>
        <p:nvSpPr>
          <p:cNvPr id="9" name="Управляющая кнопка: ДАЛЬШЕ">
            <a:hlinkClick r:id="" action="ppaction://hlinkshowjump?jump=endshow" highlightClick="1"/>
          </p:cNvPr>
          <p:cNvSpPr/>
          <p:nvPr/>
        </p:nvSpPr>
        <p:spPr>
          <a:xfrm>
            <a:off x="3103685" y="5583116"/>
            <a:ext cx="293663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ВЫЙТИ ИЗ ИГРЫ</a:t>
            </a:r>
          </a:p>
        </p:txBody>
      </p:sp>
    </p:spTree>
    <p:extLst>
      <p:ext uri="{BB962C8B-B14F-4D97-AF65-F5344CB8AC3E}">
        <p14:creationId xmlns:p14="http://schemas.microsoft.com/office/powerpoint/2010/main" val="83991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41788" y="993001"/>
            <a:ext cx="8660423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ИНТЕРНЕТ ИСТОЧНИКИ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Google </a:t>
            </a:r>
            <a:r>
              <a:rPr lang="en-US" sz="2000" dirty="0">
                <a:solidFill>
                  <a:schemeClr val="bg1"/>
                </a:solidFill>
              </a:rPr>
              <a:t>Ai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Алиса </a:t>
            </a:r>
            <a:r>
              <a:rPr lang="en-US" sz="2000" dirty="0">
                <a:solidFill>
                  <a:schemeClr val="bg1"/>
                </a:solidFill>
              </a:rPr>
              <a:t>Ai</a:t>
            </a:r>
          </a:p>
          <a:p>
            <a:pPr algn="ctr"/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Фон: </a:t>
            </a:r>
            <a:r>
              <a:rPr lang="en-US" sz="2000" dirty="0" smtClean="0">
                <a:solidFill>
                  <a:schemeClr val="bg1"/>
                </a:solidFill>
                <a:hlinkClick r:id="rId3"/>
              </a:rPr>
              <a:t>https://www.freepik.com/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Музыка: </a:t>
            </a:r>
            <a:r>
              <a:rPr lang="en-US" sz="2000" dirty="0">
                <a:solidFill>
                  <a:schemeClr val="bg1"/>
                </a:solidFill>
                <a:hlinkClick r:id="rId4"/>
              </a:rPr>
              <a:t>https://</a:t>
            </a:r>
            <a:r>
              <a:rPr lang="en-US" sz="2000" dirty="0" smtClean="0">
                <a:solidFill>
                  <a:schemeClr val="bg1"/>
                </a:solidFill>
                <a:hlinkClick r:id="rId4"/>
              </a:rPr>
              <a:t>music.vk.com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ЗВУК: </a:t>
            </a:r>
            <a:r>
              <a:rPr lang="ru-RU" sz="2000" dirty="0">
                <a:solidFill>
                  <a:schemeClr val="bg1"/>
                </a:solidFill>
              </a:rPr>
              <a:t>«А ты хорошо подумал» и «</a:t>
            </a:r>
            <a:r>
              <a:rPr lang="ru-RU" sz="2000" dirty="0" smtClean="0">
                <a:solidFill>
                  <a:schemeClr val="bg1"/>
                </a:solidFill>
              </a:rPr>
              <a:t>Замечательно» записан с помощью смартфона автором.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9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763108" y="5583116"/>
            <a:ext cx="1617785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ВЕРНУТЬСЯ</a:t>
            </a:r>
          </a:p>
        </p:txBody>
      </p:sp>
    </p:spTree>
    <p:extLst>
      <p:ext uri="{BB962C8B-B14F-4D97-AF65-F5344CB8AC3E}">
        <p14:creationId xmlns:p14="http://schemas.microsoft.com/office/powerpoint/2010/main" val="29526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1951892" y="465988"/>
            <a:ext cx="52402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называется </a:t>
            </a:r>
            <a:r>
              <a:rPr lang="ru-RU" sz="2800" dirty="0" smtClean="0">
                <a:solidFill>
                  <a:schemeClr val="bg1"/>
                </a:solidFill>
              </a:rPr>
              <a:t>человек,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который </a:t>
            </a:r>
            <a:r>
              <a:rPr lang="ru-RU" sz="2800" dirty="0">
                <a:solidFill>
                  <a:schemeClr val="bg1"/>
                </a:solidFill>
              </a:rPr>
              <a:t>пишет слова для песен?</a:t>
            </a:r>
          </a:p>
        </p:txBody>
      </p:sp>
      <p:sp>
        <p:nvSpPr>
          <p:cNvPr id="11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  <p:sp>
        <p:nvSpPr>
          <p:cNvPr id="12" name="ДА"/>
          <p:cNvSpPr txBox="1"/>
          <p:nvPr/>
        </p:nvSpPr>
        <p:spPr>
          <a:xfrm>
            <a:off x="340702" y="260911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Поэт-песенник (Автор текста)</a:t>
            </a:r>
          </a:p>
        </p:txBody>
      </p:sp>
      <p:sp>
        <p:nvSpPr>
          <p:cNvPr id="15" name="НЕТ 3"/>
          <p:cNvSpPr txBox="1"/>
          <p:nvPr/>
        </p:nvSpPr>
        <p:spPr>
          <a:xfrm>
            <a:off x="340702" y="3803219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Продюсер</a:t>
            </a:r>
          </a:p>
        </p:txBody>
      </p:sp>
      <p:sp>
        <p:nvSpPr>
          <p:cNvPr id="14" name="НЕТ 2"/>
          <p:cNvSpPr txBox="1"/>
          <p:nvPr/>
        </p:nvSpPr>
        <p:spPr>
          <a:xfrm>
            <a:off x="340702" y="320306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Аранжировщик</a:t>
            </a:r>
          </a:p>
        </p:txBody>
      </p:sp>
      <p:sp>
        <p:nvSpPr>
          <p:cNvPr id="10" name="НЕТ 1"/>
          <p:cNvSpPr txBox="1"/>
          <p:nvPr/>
        </p:nvSpPr>
        <p:spPr>
          <a:xfrm>
            <a:off x="340702" y="2015157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Композитор</a:t>
            </a:r>
          </a:p>
        </p:txBody>
      </p:sp>
    </p:spTree>
    <p:extLst>
      <p:ext uri="{BB962C8B-B14F-4D97-AF65-F5344CB8AC3E}">
        <p14:creationId xmlns:p14="http://schemas.microsoft.com/office/powerpoint/2010/main" val="105430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2631277" y="465988"/>
            <a:ext cx="3881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Что такое «</a:t>
            </a:r>
            <a:r>
              <a:rPr lang="ru-RU" sz="2800" dirty="0" err="1">
                <a:solidFill>
                  <a:schemeClr val="bg1"/>
                </a:solidFill>
              </a:rPr>
              <a:t>минусовка</a:t>
            </a:r>
            <a:r>
              <a:rPr lang="ru-RU" sz="2800" dirty="0">
                <a:solidFill>
                  <a:schemeClr val="bg1"/>
                </a:solidFill>
              </a:rPr>
              <a:t>»?</a:t>
            </a:r>
          </a:p>
        </p:txBody>
      </p:sp>
      <p:sp>
        <p:nvSpPr>
          <p:cNvPr id="12" name="ДА"/>
          <p:cNvSpPr txBox="1"/>
          <p:nvPr/>
        </p:nvSpPr>
        <p:spPr>
          <a:xfrm>
            <a:off x="340702" y="2459647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Запись музыки без голоса, чтобы петь под неё</a:t>
            </a:r>
          </a:p>
        </p:txBody>
      </p:sp>
      <p:sp>
        <p:nvSpPr>
          <p:cNvPr id="15" name="НЕТ 3"/>
          <p:cNvSpPr txBox="1"/>
          <p:nvPr/>
        </p:nvSpPr>
        <p:spPr>
          <a:xfrm>
            <a:off x="340702" y="365375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Песня с ошибкой</a:t>
            </a:r>
          </a:p>
        </p:txBody>
      </p:sp>
      <p:sp>
        <p:nvSpPr>
          <p:cNvPr id="14" name="НЕТ 2"/>
          <p:cNvSpPr txBox="1"/>
          <p:nvPr/>
        </p:nvSpPr>
        <p:spPr>
          <a:xfrm>
            <a:off x="340702" y="305360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Очень тихая песня</a:t>
            </a:r>
          </a:p>
        </p:txBody>
      </p:sp>
      <p:sp>
        <p:nvSpPr>
          <p:cNvPr id="10" name="НЕТ 1"/>
          <p:cNvSpPr txBox="1"/>
          <p:nvPr/>
        </p:nvSpPr>
        <p:spPr>
          <a:xfrm>
            <a:off x="340702" y="1865693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Песня, записанная в мажорной тональности</a:t>
            </a:r>
          </a:p>
        </p:txBody>
      </p:sp>
      <p:sp>
        <p:nvSpPr>
          <p:cNvPr id="9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2099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1377857" y="465988"/>
            <a:ext cx="63882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называется устройство в руке </a:t>
            </a:r>
            <a:r>
              <a:rPr lang="ru-RU" sz="2800" dirty="0" smtClean="0">
                <a:solidFill>
                  <a:schemeClr val="bg1"/>
                </a:solidFill>
              </a:rPr>
              <a:t>певца,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через </a:t>
            </a:r>
            <a:r>
              <a:rPr lang="ru-RU" sz="2800" dirty="0">
                <a:solidFill>
                  <a:schemeClr val="bg1"/>
                </a:solidFill>
              </a:rPr>
              <a:t>которое усиливается его </a:t>
            </a:r>
            <a:r>
              <a:rPr lang="ru-RU" sz="2800" dirty="0" smtClean="0">
                <a:solidFill>
                  <a:schemeClr val="bg1"/>
                </a:solidFill>
              </a:rPr>
              <a:t>голос?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2" name="ДА"/>
          <p:cNvSpPr txBox="1"/>
          <p:nvPr/>
        </p:nvSpPr>
        <p:spPr>
          <a:xfrm>
            <a:off x="340702" y="3060653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Микрофон</a:t>
            </a:r>
          </a:p>
        </p:txBody>
      </p:sp>
      <p:sp>
        <p:nvSpPr>
          <p:cNvPr id="15" name="НЕТ 3"/>
          <p:cNvSpPr txBox="1"/>
          <p:nvPr/>
        </p:nvSpPr>
        <p:spPr>
          <a:xfrm>
            <a:off x="340702" y="365375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Спикерфон</a:t>
            </a:r>
          </a:p>
        </p:txBody>
      </p:sp>
      <p:sp>
        <p:nvSpPr>
          <p:cNvPr id="14" name="НЕТ 2"/>
          <p:cNvSpPr txBox="1"/>
          <p:nvPr/>
        </p:nvSpPr>
        <p:spPr>
          <a:xfrm>
            <a:off x="340702" y="246755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Наушники</a:t>
            </a:r>
          </a:p>
        </p:txBody>
      </p:sp>
      <p:sp>
        <p:nvSpPr>
          <p:cNvPr id="10" name="НЕТ 1"/>
          <p:cNvSpPr txBox="1"/>
          <p:nvPr/>
        </p:nvSpPr>
        <p:spPr>
          <a:xfrm>
            <a:off x="340702" y="1865693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Диктофон</a:t>
            </a:r>
          </a:p>
        </p:txBody>
      </p:sp>
      <p:sp>
        <p:nvSpPr>
          <p:cNvPr id="9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96269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647738" y="465988"/>
            <a:ext cx="78485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Какая из этих певиц известна своим мощным голосом и хитом «Стена»?</a:t>
            </a:r>
          </a:p>
        </p:txBody>
      </p:sp>
      <p:sp>
        <p:nvSpPr>
          <p:cNvPr id="12" name="ДА"/>
          <p:cNvSpPr txBox="1"/>
          <p:nvPr/>
        </p:nvSpPr>
        <p:spPr>
          <a:xfrm>
            <a:off x="340702" y="318374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Лариса Долина</a:t>
            </a:r>
          </a:p>
        </p:txBody>
      </p:sp>
      <p:sp>
        <p:nvSpPr>
          <p:cNvPr id="15" name="НЕТ 3"/>
          <p:cNvSpPr txBox="1"/>
          <p:nvPr/>
        </p:nvSpPr>
        <p:spPr>
          <a:xfrm>
            <a:off x="340702" y="3776843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Ольга </a:t>
            </a:r>
            <a:r>
              <a:rPr lang="ru-RU" sz="2000" dirty="0" err="1">
                <a:solidFill>
                  <a:schemeClr val="bg1"/>
                </a:solidFill>
              </a:rPr>
              <a:t>Кормухина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4" name="НЕТ 2"/>
          <p:cNvSpPr txBox="1"/>
          <p:nvPr/>
        </p:nvSpPr>
        <p:spPr>
          <a:xfrm>
            <a:off x="340702" y="2590639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Аида </a:t>
            </a:r>
            <a:r>
              <a:rPr lang="ru-RU" sz="2000" dirty="0" err="1">
                <a:solidFill>
                  <a:schemeClr val="bg1"/>
                </a:solidFill>
              </a:rPr>
              <a:t>Гарифуллина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0" name="НЕТ 1"/>
          <p:cNvSpPr txBox="1"/>
          <p:nvPr/>
        </p:nvSpPr>
        <p:spPr>
          <a:xfrm>
            <a:off x="340702" y="198878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Полина Гагарина</a:t>
            </a:r>
          </a:p>
        </p:txBody>
      </p:sp>
      <p:sp>
        <p:nvSpPr>
          <p:cNvPr id="9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0845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465993" y="465988"/>
            <a:ext cx="8212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Что такое «</a:t>
            </a:r>
            <a:r>
              <a:rPr lang="ru-RU" sz="2800" dirty="0" err="1">
                <a:solidFill>
                  <a:schemeClr val="bg1"/>
                </a:solidFill>
              </a:rPr>
              <a:t>бэк</a:t>
            </a:r>
            <a:r>
              <a:rPr lang="ru-RU" sz="2800" dirty="0">
                <a:solidFill>
                  <a:schemeClr val="bg1"/>
                </a:solidFill>
              </a:rPr>
              <a:t>-вокал»?</a:t>
            </a:r>
          </a:p>
        </p:txBody>
      </p:sp>
      <p:sp>
        <p:nvSpPr>
          <p:cNvPr id="12" name="ДА"/>
          <p:cNvSpPr txBox="1"/>
          <p:nvPr/>
        </p:nvSpPr>
        <p:spPr>
          <a:xfrm>
            <a:off x="340702" y="2459647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Второстепенный вокал, который поддерживает основного певца</a:t>
            </a:r>
          </a:p>
        </p:txBody>
      </p:sp>
      <p:sp>
        <p:nvSpPr>
          <p:cNvPr id="15" name="НЕТ 3"/>
          <p:cNvSpPr txBox="1"/>
          <p:nvPr/>
        </p:nvSpPr>
        <p:spPr>
          <a:xfrm>
            <a:off x="340702" y="365375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Старинная народная песня</a:t>
            </a:r>
          </a:p>
        </p:txBody>
      </p:sp>
      <p:sp>
        <p:nvSpPr>
          <p:cNvPr id="14" name="НЕТ 2"/>
          <p:cNvSpPr txBox="1"/>
          <p:nvPr/>
        </p:nvSpPr>
        <p:spPr>
          <a:xfrm>
            <a:off x="340702" y="305360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Пение без микрофона</a:t>
            </a:r>
          </a:p>
        </p:txBody>
      </p:sp>
      <p:sp>
        <p:nvSpPr>
          <p:cNvPr id="10" name="НЕТ 1"/>
          <p:cNvSpPr txBox="1"/>
          <p:nvPr/>
        </p:nvSpPr>
        <p:spPr>
          <a:xfrm>
            <a:off x="340702" y="1865693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Пение очень высоких нот</a:t>
            </a:r>
          </a:p>
        </p:txBody>
      </p:sp>
      <p:sp>
        <p:nvSpPr>
          <p:cNvPr id="13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3585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2" y="4028492"/>
            <a:ext cx="2813537" cy="2829508"/>
          </a:xfrm>
          <a:prstGeom prst="rect">
            <a:avLst/>
          </a:prstGeom>
        </p:spPr>
      </p:pic>
      <p:sp>
        <p:nvSpPr>
          <p:cNvPr id="6" name="ВОПРОС"/>
          <p:cNvSpPr txBox="1"/>
          <p:nvPr/>
        </p:nvSpPr>
        <p:spPr>
          <a:xfrm>
            <a:off x="465993" y="465988"/>
            <a:ext cx="8212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называется коллектив из трёх певцов?</a:t>
            </a:r>
          </a:p>
        </p:txBody>
      </p:sp>
      <p:sp>
        <p:nvSpPr>
          <p:cNvPr id="12" name="ДА"/>
          <p:cNvSpPr txBox="1"/>
          <p:nvPr/>
        </p:nvSpPr>
        <p:spPr>
          <a:xfrm>
            <a:off x="340702" y="2459647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Трио</a:t>
            </a:r>
          </a:p>
        </p:txBody>
      </p:sp>
      <p:sp>
        <p:nvSpPr>
          <p:cNvPr id="15" name="НЕТ 3"/>
          <p:cNvSpPr txBox="1"/>
          <p:nvPr/>
        </p:nvSpPr>
        <p:spPr>
          <a:xfrm>
            <a:off x="340702" y="3653755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Оркестр</a:t>
            </a:r>
          </a:p>
        </p:txBody>
      </p:sp>
      <p:sp>
        <p:nvSpPr>
          <p:cNvPr id="14" name="НЕТ 2"/>
          <p:cNvSpPr txBox="1"/>
          <p:nvPr/>
        </p:nvSpPr>
        <p:spPr>
          <a:xfrm>
            <a:off x="340702" y="3053601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Квартет</a:t>
            </a:r>
          </a:p>
        </p:txBody>
      </p:sp>
      <p:sp>
        <p:nvSpPr>
          <p:cNvPr id="10" name="НЕТ 1"/>
          <p:cNvSpPr txBox="1"/>
          <p:nvPr/>
        </p:nvSpPr>
        <p:spPr>
          <a:xfrm>
            <a:off x="340702" y="1865693"/>
            <a:ext cx="846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1"/>
                </a:solidFill>
              </a:rPr>
              <a:t>Дуэт</a:t>
            </a:r>
          </a:p>
        </p:txBody>
      </p:sp>
      <p:sp>
        <p:nvSpPr>
          <p:cNvPr id="9" name="Управляющая кнопка: ДАЛЬШЕ">
            <a:hlinkClick r:id="rId5" action="ppaction://hlinksldjump" highlightClick="1">
              <a:snd r:embed="rId6" name="chimes.wav"/>
            </a:hlinkClick>
          </p:cNvPr>
          <p:cNvSpPr/>
          <p:nvPr/>
        </p:nvSpPr>
        <p:spPr>
          <a:xfrm>
            <a:off x="3826119" y="5583116"/>
            <a:ext cx="1491761" cy="465991"/>
          </a:xfrm>
          <a:prstGeom prst="actionButtonBlank">
            <a:avLst/>
          </a:prstGeom>
          <a:gradFill>
            <a:gsLst>
              <a:gs pos="0">
                <a:srgbClr val="7030A0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rgbClr val="7030A0"/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ДАЛЬШЕ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6602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А ты хорошо подума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4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1302</Words>
  <Application>Microsoft Office PowerPoint</Application>
  <PresentationFormat>Экран (4:3)</PresentationFormat>
  <Paragraphs>229</Paragraphs>
  <Slides>33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Малиновский В.Э.</dc:creator>
  <cp:lastModifiedBy>Малиновский В.Э.</cp:lastModifiedBy>
  <cp:revision>96</cp:revision>
  <dcterms:created xsi:type="dcterms:W3CDTF">2026-01-28T09:54:34Z</dcterms:created>
  <dcterms:modified xsi:type="dcterms:W3CDTF">2026-03-15T08:11:06Z</dcterms:modified>
</cp:coreProperties>
</file>